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96"/>
  </p:notesMasterIdLst>
  <p:handoutMasterIdLst>
    <p:handoutMasterId r:id="rId97"/>
  </p:handoutMasterIdLst>
  <p:sldIdLst>
    <p:sldId id="307" r:id="rId2"/>
    <p:sldId id="836" r:id="rId3"/>
    <p:sldId id="915" r:id="rId4"/>
    <p:sldId id="309" r:id="rId5"/>
    <p:sldId id="842" r:id="rId6"/>
    <p:sldId id="843" r:id="rId7"/>
    <p:sldId id="844" r:id="rId8"/>
    <p:sldId id="315" r:id="rId9"/>
    <p:sldId id="469" r:id="rId10"/>
    <p:sldId id="749" r:id="rId11"/>
    <p:sldId id="918" r:id="rId12"/>
    <p:sldId id="841" r:id="rId13"/>
    <p:sldId id="919" r:id="rId14"/>
    <p:sldId id="467" r:id="rId15"/>
    <p:sldId id="539" r:id="rId16"/>
    <p:sldId id="767" r:id="rId17"/>
    <p:sldId id="866" r:id="rId18"/>
    <p:sldId id="870" r:id="rId19"/>
    <p:sldId id="477" r:id="rId20"/>
    <p:sldId id="478" r:id="rId21"/>
    <p:sldId id="873" r:id="rId22"/>
    <p:sldId id="879" r:id="rId23"/>
    <p:sldId id="780" r:id="rId24"/>
    <p:sldId id="489" r:id="rId25"/>
    <p:sldId id="920" r:id="rId26"/>
    <p:sldId id="840" r:id="rId27"/>
    <p:sldId id="792" r:id="rId28"/>
    <p:sldId id="880" r:id="rId29"/>
    <p:sldId id="882" r:id="rId30"/>
    <p:sldId id="805" r:id="rId31"/>
    <p:sldId id="800" r:id="rId32"/>
    <p:sldId id="806" r:id="rId33"/>
    <p:sldId id="807" r:id="rId34"/>
    <p:sldId id="883" r:id="rId35"/>
    <p:sldId id="884" r:id="rId36"/>
    <p:sldId id="885" r:id="rId37"/>
    <p:sldId id="886" r:id="rId38"/>
    <p:sldId id="791" r:id="rId39"/>
    <p:sldId id="808" r:id="rId40"/>
    <p:sldId id="815" r:id="rId41"/>
    <p:sldId id="887" r:id="rId42"/>
    <p:sldId id="809" r:id="rId43"/>
    <p:sldId id="890" r:id="rId44"/>
    <p:sldId id="848" r:id="rId45"/>
    <p:sldId id="921" r:id="rId46"/>
    <p:sldId id="898" r:id="rId47"/>
    <p:sldId id="894" r:id="rId48"/>
    <p:sldId id="850" r:id="rId49"/>
    <p:sldId id="851" r:id="rId50"/>
    <p:sldId id="856" r:id="rId51"/>
    <p:sldId id="857" r:id="rId52"/>
    <p:sldId id="858" r:id="rId53"/>
    <p:sldId id="859" r:id="rId54"/>
    <p:sldId id="899" r:id="rId55"/>
    <p:sldId id="900" r:id="rId56"/>
    <p:sldId id="901" r:id="rId57"/>
    <p:sldId id="657" r:id="rId58"/>
    <p:sldId id="922" r:id="rId59"/>
    <p:sldId id="816" r:id="rId60"/>
    <p:sldId id="902" r:id="rId61"/>
    <p:sldId id="903" r:id="rId62"/>
    <p:sldId id="904" r:id="rId63"/>
    <p:sldId id="905" r:id="rId64"/>
    <p:sldId id="906" r:id="rId65"/>
    <p:sldId id="817" r:id="rId66"/>
    <p:sldId id="818" r:id="rId67"/>
    <p:sldId id="819" r:id="rId68"/>
    <p:sldId id="820" r:id="rId69"/>
    <p:sldId id="821" r:id="rId70"/>
    <p:sldId id="510" r:id="rId71"/>
    <p:sldId id="923" r:id="rId72"/>
    <p:sldId id="690" r:id="rId73"/>
    <p:sldId id="691" r:id="rId74"/>
    <p:sldId id="827" r:id="rId75"/>
    <p:sldId id="695" r:id="rId76"/>
    <p:sldId id="697" r:id="rId77"/>
    <p:sldId id="700" r:id="rId78"/>
    <p:sldId id="702" r:id="rId79"/>
    <p:sldId id="703" r:id="rId80"/>
    <p:sldId id="704" r:id="rId81"/>
    <p:sldId id="706" r:id="rId82"/>
    <p:sldId id="830" r:id="rId83"/>
    <p:sldId id="710" r:id="rId84"/>
    <p:sldId id="712" r:id="rId85"/>
    <p:sldId id="714" r:id="rId86"/>
    <p:sldId id="908" r:id="rId87"/>
    <p:sldId id="718" r:id="rId88"/>
    <p:sldId id="728" r:id="rId89"/>
    <p:sldId id="909" r:id="rId90"/>
    <p:sldId id="910" r:id="rId91"/>
    <p:sldId id="911" r:id="rId92"/>
    <p:sldId id="912" r:id="rId93"/>
    <p:sldId id="913" r:id="rId94"/>
    <p:sldId id="441" r:id="rId95"/>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6" autoAdjust="0"/>
    <p:restoredTop sz="92254" autoAdjust="0"/>
  </p:normalViewPr>
  <p:slideViewPr>
    <p:cSldViewPr>
      <p:cViewPr>
        <p:scale>
          <a:sx n="75" d="100"/>
          <a:sy n="75" d="100"/>
        </p:scale>
        <p:origin x="-888" y="-774"/>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2016/6/13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2016/6/13</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148186418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77887056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216295449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63417144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4940081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Tree>
    <p:extLst>
      <p:ext uri="{BB962C8B-B14F-4D97-AF65-F5344CB8AC3E}">
        <p14:creationId xmlns:p14="http://schemas.microsoft.com/office/powerpoint/2010/main" val="3188030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411137261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0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88133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考试标准">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8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descr="C:\Users\Administrator\Desktop\新建文件夹\9350.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6590"/>
            <a:ext cx="12190412" cy="6910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27775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425118021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2" r:id="rId4"/>
    <p:sldLayoutId id="2147483813" r:id="rId5"/>
    <p:sldLayoutId id="2147483817" r:id="rId6"/>
    <p:sldLayoutId id="2147483815"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16" r:id="rId18"/>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8.xml"/><Relationship Id="rId1" Type="http://schemas.openxmlformats.org/officeDocument/2006/relationships/slideLayout" Target="../slideLayouts/slideLayout5.xml"/><Relationship Id="rId4" Type="http://schemas.openxmlformats.org/officeDocument/2006/relationships/slide" Target="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19.xml"/><Relationship Id="rId1" Type="http://schemas.openxmlformats.org/officeDocument/2006/relationships/slideLayout" Target="../slideLayouts/slideLayout14.xml"/><Relationship Id="rId4" Type="http://schemas.openxmlformats.org/officeDocument/2006/relationships/slide" Target="slide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19.xml"/><Relationship Id="rId1" Type="http://schemas.openxmlformats.org/officeDocument/2006/relationships/slideLayout" Target="../slideLayouts/slideLayout5.xml"/><Relationship Id="rId4" Type="http://schemas.openxmlformats.org/officeDocument/2006/relationships/slide" Target="slide22.xml"/></Relationships>
</file>

<file path=ppt/slides/_rels/slide21.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19.xml"/><Relationship Id="rId1" Type="http://schemas.openxmlformats.org/officeDocument/2006/relationships/slideLayout" Target="../slideLayouts/slideLayout5.xml"/><Relationship Id="rId4" Type="http://schemas.openxmlformats.org/officeDocument/2006/relationships/slide" Target="slide22.xml"/></Relationships>
</file>

<file path=ppt/slides/_rels/slide2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slide" Target="slide22.xml"/><Relationship Id="rId4" Type="http://schemas.openxmlformats.org/officeDocument/2006/relationships/slide" Target="slide2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slideLayout" Target="../slideLayouts/slideLayout5.xml"/><Relationship Id="rId1" Type="http://schemas.openxmlformats.org/officeDocument/2006/relationships/vmlDrawing" Target="../drawings/vmlDrawing3.vml"/><Relationship Id="rId4" Type="http://schemas.openxmlformats.org/officeDocument/2006/relationships/image" Target="../media/image17.emf"/></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slideLayout" Target="../slideLayouts/slideLayout5.xml"/><Relationship Id="rId1" Type="http://schemas.openxmlformats.org/officeDocument/2006/relationships/vmlDrawing" Target="../drawings/vmlDrawing4.vml"/><Relationship Id="rId4" Type="http://schemas.openxmlformats.org/officeDocument/2006/relationships/image" Target="../media/image1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package" Target="../embeddings/Microsoft_Word_Document1.docx"/></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Word_Document5.docx"/><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22.emf"/><Relationship Id="rId5" Type="http://schemas.openxmlformats.org/officeDocument/2006/relationships/package" Target="../embeddings/Microsoft_Word_Document6.docx"/><Relationship Id="rId4" Type="http://schemas.openxmlformats.org/officeDocument/2006/relationships/image" Target="../media/image21.emf"/></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package" Target="../embeddings/Microsoft_Word_Document7.docx"/><Relationship Id="rId7" Type="http://schemas.openxmlformats.org/officeDocument/2006/relationships/slide" Target="slide40.xml"/><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slide" Target="slide39.xml"/><Relationship Id="rId5" Type="http://schemas.openxmlformats.org/officeDocument/2006/relationships/slide" Target="slide38.xml"/><Relationship Id="rId4" Type="http://schemas.openxmlformats.org/officeDocument/2006/relationships/image" Target="../media/image24.emf"/></Relationships>
</file>

<file path=ppt/slides/_rels/slide39.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8.xml"/><Relationship Id="rId1" Type="http://schemas.openxmlformats.org/officeDocument/2006/relationships/slideLayout" Target="../slideLayouts/slideLayout5.xml"/><Relationship Id="rId5" Type="http://schemas.openxmlformats.org/officeDocument/2006/relationships/slide" Target="slide42.xml"/><Relationship Id="rId4" Type="http://schemas.openxmlformats.org/officeDocument/2006/relationships/slide" Target="slide40.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8.xml"/><Relationship Id="rId1" Type="http://schemas.openxmlformats.org/officeDocument/2006/relationships/slideLayout" Target="../slideLayouts/slideLayout5.xml"/><Relationship Id="rId6" Type="http://schemas.openxmlformats.org/officeDocument/2006/relationships/slide" Target="slide41.xml"/><Relationship Id="rId5" Type="http://schemas.openxmlformats.org/officeDocument/2006/relationships/slide" Target="slide42.xml"/><Relationship Id="rId4" Type="http://schemas.openxmlformats.org/officeDocument/2006/relationships/slide" Target="slide40.xml"/></Relationships>
</file>

<file path=ppt/slides/_rels/slide41.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8.xml"/><Relationship Id="rId1" Type="http://schemas.openxmlformats.org/officeDocument/2006/relationships/slideLayout" Target="../slideLayouts/slideLayout5.xml"/><Relationship Id="rId5" Type="http://schemas.openxmlformats.org/officeDocument/2006/relationships/slide" Target="slide42.xml"/><Relationship Id="rId4" Type="http://schemas.openxmlformats.org/officeDocument/2006/relationships/slide" Target="slide40.xml"/></Relationships>
</file>

<file path=ppt/slides/_rels/slide42.xml.rels><?xml version="1.0" encoding="UTF-8" standalone="yes"?>
<Relationships xmlns="http://schemas.openxmlformats.org/package/2006/relationships"><Relationship Id="rId8" Type="http://schemas.openxmlformats.org/officeDocument/2006/relationships/slide" Target="slide43.xml"/><Relationship Id="rId3" Type="http://schemas.openxmlformats.org/officeDocument/2006/relationships/slide" Target="slide38.xml"/><Relationship Id="rId7" Type="http://schemas.openxmlformats.org/officeDocument/2006/relationships/slide" Target="slide2.xml"/><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slide" Target="slide42.xml"/><Relationship Id="rId5" Type="http://schemas.openxmlformats.org/officeDocument/2006/relationships/slide" Target="slide40.xml"/><Relationship Id="rId4" Type="http://schemas.openxmlformats.org/officeDocument/2006/relationships/slide" Target="slide39.xml"/></Relationships>
</file>

<file path=ppt/slides/_rels/slide43.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8.xml"/><Relationship Id="rId1" Type="http://schemas.openxmlformats.org/officeDocument/2006/relationships/slideLayout" Target="../slideLayouts/slideLayout5.xml"/><Relationship Id="rId6" Type="http://schemas.openxmlformats.org/officeDocument/2006/relationships/slide" Target="slide2.xml"/><Relationship Id="rId5" Type="http://schemas.openxmlformats.org/officeDocument/2006/relationships/slide" Target="slide42.xml"/><Relationship Id="rId4" Type="http://schemas.openxmlformats.org/officeDocument/2006/relationships/slide" Target="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package" Target="../embeddings/Microsoft_Word_Document8.docx"/><Relationship Id="rId2" Type="http://schemas.openxmlformats.org/officeDocument/2006/relationships/slideLayout" Target="../slideLayouts/slideLayout5.xml"/><Relationship Id="rId1" Type="http://schemas.openxmlformats.org/officeDocument/2006/relationships/vmlDrawing" Target="../drawings/vmlDrawing7.vml"/><Relationship Id="rId4" Type="http://schemas.openxmlformats.org/officeDocument/2006/relationships/image" Target="../media/image28.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0.xml"/><Relationship Id="rId1" Type="http://schemas.openxmlformats.org/officeDocument/2006/relationships/slideLayout" Target="../slideLayouts/slideLayout14.xml"/><Relationship Id="rId5" Type="http://schemas.openxmlformats.org/officeDocument/2006/relationships/slide" Target="slide51.xml"/><Relationship Id="rId4" Type="http://schemas.openxmlformats.org/officeDocument/2006/relationships/slide" Target="slide54.xml"/></Relationships>
</file>

<file path=ppt/slides/_rels/slide51.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0.xml"/><Relationship Id="rId1" Type="http://schemas.openxmlformats.org/officeDocument/2006/relationships/slideLayout" Target="../slideLayouts/slideLayout5.xml"/><Relationship Id="rId4" Type="http://schemas.openxmlformats.org/officeDocument/2006/relationships/slide" Target="slide54.xml"/></Relationships>
</file>

<file path=ppt/slides/_rels/slide52.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0.xml"/><Relationship Id="rId1" Type="http://schemas.openxmlformats.org/officeDocument/2006/relationships/slideLayout" Target="../slideLayouts/slideLayout5.xml"/><Relationship Id="rId5" Type="http://schemas.openxmlformats.org/officeDocument/2006/relationships/slide" Target="slide53.xml"/><Relationship Id="rId4" Type="http://schemas.openxmlformats.org/officeDocument/2006/relationships/slide" Target="slide54.xml"/></Relationships>
</file>

<file path=ppt/slides/_rels/slide53.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0.xml"/><Relationship Id="rId1" Type="http://schemas.openxmlformats.org/officeDocument/2006/relationships/slideLayout" Target="../slideLayouts/slideLayout5.xml"/><Relationship Id="rId4" Type="http://schemas.openxmlformats.org/officeDocument/2006/relationships/slide" Target="slide54.xml"/></Relationships>
</file>

<file path=ppt/slides/_rels/slide54.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0.xml"/><Relationship Id="rId1" Type="http://schemas.openxmlformats.org/officeDocument/2006/relationships/slideLayout" Target="../slideLayouts/slideLayout5.xml"/><Relationship Id="rId4" Type="http://schemas.openxmlformats.org/officeDocument/2006/relationships/slide" Target="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7.xml"/></Relationships>
</file>

<file path=ppt/slides/_rels/slide59.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7.xml"/></Relationships>
</file>

<file path=ppt/slides/_rels/slide61.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7.xml"/></Relationships>
</file>

<file path=ppt/slides/_rels/slide62.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7.xml"/></Relationships>
</file>

<file path=ppt/slides/_rels/slide63.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7.xml"/></Relationships>
</file>

<file path=ppt/slides/_rels/slide64.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7.xml"/></Relationships>
</file>

<file path=ppt/slides/_rels/slide65.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image" Target="../media/image30.tif"/><Relationship Id="rId7" Type="http://schemas.openxmlformats.org/officeDocument/2006/relationships/slide" Target="slide65.xml"/><Relationship Id="rId2" Type="http://schemas.openxmlformats.org/officeDocument/2006/relationships/image" Target="../media/image29.tif"/><Relationship Id="rId1" Type="http://schemas.openxmlformats.org/officeDocument/2006/relationships/slideLayout" Target="../slideLayouts/slideLayout1.xml"/><Relationship Id="rId6" Type="http://schemas.openxmlformats.org/officeDocument/2006/relationships/slide" Target="slide58.xml"/><Relationship Id="rId5" Type="http://schemas.openxmlformats.org/officeDocument/2006/relationships/image" Target="../media/image32.tif"/><Relationship Id="rId10" Type="http://schemas.openxmlformats.org/officeDocument/2006/relationships/slide" Target="slide66.xml"/><Relationship Id="rId4" Type="http://schemas.openxmlformats.org/officeDocument/2006/relationships/image" Target="../media/image31.tif"/><Relationship Id="rId9" Type="http://schemas.openxmlformats.org/officeDocument/2006/relationships/slide" Target="slide68.xml"/></Relationships>
</file>

<file path=ppt/slides/_rels/slide66.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7.xml"/></Relationships>
</file>

<file path=ppt/slides/_rels/slide67.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67.xml"/></Relationships>
</file>

<file path=ppt/slides/_rels/slide68.xml.rels><?xml version="1.0" encoding="UTF-8" standalone="yes"?>
<Relationships xmlns="http://schemas.openxmlformats.org/package/2006/relationships"><Relationship Id="rId3" Type="http://schemas.openxmlformats.org/officeDocument/2006/relationships/slide" Target="slide65.xml"/><Relationship Id="rId7" Type="http://schemas.openxmlformats.org/officeDocument/2006/relationships/slide" Target="slide69.xml"/><Relationship Id="rId2" Type="http://schemas.openxmlformats.org/officeDocument/2006/relationships/slide" Target="slide58.xml"/><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slide" Target="slide68.xml"/><Relationship Id="rId4" Type="http://schemas.openxmlformats.org/officeDocument/2006/relationships/slide" Target="slide67.xml"/></Relationships>
</file>

<file path=ppt/slides/_rels/slide69.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58.xml"/><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slide" Target="slide68.xml"/><Relationship Id="rId4" Type="http://schemas.openxmlformats.org/officeDocument/2006/relationships/slide" Target="slide67.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8.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72.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18" Type="http://schemas.openxmlformats.org/officeDocument/2006/relationships/slide" Target="slide73.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73.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74.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75.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76.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77.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78.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18" Type="http://schemas.openxmlformats.org/officeDocument/2006/relationships/slide" Target="slide79.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79.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8.xml"/><Relationship Id="rId1" Type="http://schemas.openxmlformats.org/officeDocument/2006/relationships/slideLayout" Target="../slideLayouts/slideLayout14.xml"/><Relationship Id="rId4" Type="http://schemas.openxmlformats.org/officeDocument/2006/relationships/slide" Target="slide10.xml"/></Relationships>
</file>

<file path=ppt/slides/_rels/slide80.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18" Type="http://schemas.openxmlformats.org/officeDocument/2006/relationships/slide" Target="slide90.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8.xml"/><Relationship Id="rId2" Type="http://schemas.openxmlformats.org/officeDocument/2006/relationships/image" Target="../media/image33.tiff"/><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4.xml"/></Relationships>
</file>

<file path=ppt/slides/_rels/slide81.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82.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83.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84.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85.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86.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18" Type="http://schemas.openxmlformats.org/officeDocument/2006/relationships/slide" Target="slide90.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8.xml"/><Relationship Id="rId2" Type="http://schemas.openxmlformats.org/officeDocument/2006/relationships/image" Target="../media/image34.tiff"/><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19" Type="http://schemas.openxmlformats.org/officeDocument/2006/relationships/slide" Target="slide87.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4.xml"/></Relationships>
</file>

<file path=ppt/slides/_rels/slide87.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88.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81.xml"/><Relationship Id="rId18" Type="http://schemas.openxmlformats.org/officeDocument/2006/relationships/slide" Target="slide86.xml"/><Relationship Id="rId3" Type="http://schemas.openxmlformats.org/officeDocument/2006/relationships/package" Target="../embeddings/Microsoft_Word_Document9.docx"/><Relationship Id="rId7" Type="http://schemas.openxmlformats.org/officeDocument/2006/relationships/slide" Target="slide74.xml"/><Relationship Id="rId12" Type="http://schemas.openxmlformats.org/officeDocument/2006/relationships/slide" Target="slide80.xml"/><Relationship Id="rId17" Type="http://schemas.openxmlformats.org/officeDocument/2006/relationships/slide" Target="slide85.xml"/><Relationship Id="rId2" Type="http://schemas.openxmlformats.org/officeDocument/2006/relationships/slideLayout" Target="../slideLayouts/slideLayout1.xml"/><Relationship Id="rId16" Type="http://schemas.openxmlformats.org/officeDocument/2006/relationships/slide" Target="slide84.xml"/><Relationship Id="rId20" Type="http://schemas.openxmlformats.org/officeDocument/2006/relationships/slide" Target="slide90.xml"/><Relationship Id="rId1" Type="http://schemas.openxmlformats.org/officeDocument/2006/relationships/vmlDrawing" Target="../drawings/vmlDrawing8.vml"/><Relationship Id="rId6" Type="http://schemas.openxmlformats.org/officeDocument/2006/relationships/slide" Target="slide72.xml"/><Relationship Id="rId11" Type="http://schemas.openxmlformats.org/officeDocument/2006/relationships/slide" Target="slide78.xml"/><Relationship Id="rId5" Type="http://schemas.openxmlformats.org/officeDocument/2006/relationships/slide" Target="slide71.xml"/><Relationship Id="rId15" Type="http://schemas.openxmlformats.org/officeDocument/2006/relationships/slide" Target="slide83.xml"/><Relationship Id="rId10" Type="http://schemas.openxmlformats.org/officeDocument/2006/relationships/slide" Target="slide77.xml"/><Relationship Id="rId19" Type="http://schemas.openxmlformats.org/officeDocument/2006/relationships/slide" Target="slide88.xml"/><Relationship Id="rId4" Type="http://schemas.openxmlformats.org/officeDocument/2006/relationships/image" Target="../media/image35.emf"/><Relationship Id="rId9" Type="http://schemas.openxmlformats.org/officeDocument/2006/relationships/slide" Target="slide76.xml"/><Relationship Id="rId14" Type="http://schemas.openxmlformats.org/officeDocument/2006/relationships/slide" Target="slide82.xml"/></Relationships>
</file>

<file path=ppt/slides/_rels/slide89.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slide" Target="slide78.xml"/><Relationship Id="rId18" Type="http://schemas.openxmlformats.org/officeDocument/2006/relationships/slide" Target="slide84.xml"/><Relationship Id="rId3" Type="http://schemas.openxmlformats.org/officeDocument/2006/relationships/package" Target="../embeddings/Microsoft_Word_Document10.docx"/><Relationship Id="rId21" Type="http://schemas.openxmlformats.org/officeDocument/2006/relationships/slide" Target="slide88.xml"/><Relationship Id="rId7" Type="http://schemas.openxmlformats.org/officeDocument/2006/relationships/slide" Target="slide71.xml"/><Relationship Id="rId12" Type="http://schemas.openxmlformats.org/officeDocument/2006/relationships/slide" Target="slide77.xml"/><Relationship Id="rId17" Type="http://schemas.openxmlformats.org/officeDocument/2006/relationships/slide" Target="slide83.xml"/><Relationship Id="rId2" Type="http://schemas.openxmlformats.org/officeDocument/2006/relationships/slideLayout" Target="../slideLayouts/slideLayout1.xml"/><Relationship Id="rId16" Type="http://schemas.openxmlformats.org/officeDocument/2006/relationships/slide" Target="slide82.xml"/><Relationship Id="rId20" Type="http://schemas.openxmlformats.org/officeDocument/2006/relationships/slide" Target="slide86.xml"/><Relationship Id="rId1" Type="http://schemas.openxmlformats.org/officeDocument/2006/relationships/vmlDrawing" Target="../drawings/vmlDrawing9.vml"/><Relationship Id="rId6" Type="http://schemas.openxmlformats.org/officeDocument/2006/relationships/image" Target="../media/image37.emf"/><Relationship Id="rId11" Type="http://schemas.openxmlformats.org/officeDocument/2006/relationships/slide" Target="slide76.xml"/><Relationship Id="rId5" Type="http://schemas.openxmlformats.org/officeDocument/2006/relationships/package" Target="../embeddings/Microsoft_Word_Document11.docx"/><Relationship Id="rId15" Type="http://schemas.openxmlformats.org/officeDocument/2006/relationships/slide" Target="slide81.xml"/><Relationship Id="rId10" Type="http://schemas.openxmlformats.org/officeDocument/2006/relationships/slide" Target="slide75.xml"/><Relationship Id="rId19" Type="http://schemas.openxmlformats.org/officeDocument/2006/relationships/slide" Target="slide85.xml"/><Relationship Id="rId4" Type="http://schemas.openxmlformats.org/officeDocument/2006/relationships/image" Target="../media/image36.emf"/><Relationship Id="rId9" Type="http://schemas.openxmlformats.org/officeDocument/2006/relationships/slide" Target="slide74.xml"/><Relationship Id="rId14" Type="http://schemas.openxmlformats.org/officeDocument/2006/relationships/slide" Target="slide80.xml"/><Relationship Id="rId22" Type="http://schemas.openxmlformats.org/officeDocument/2006/relationships/slide" Target="slide90.xml"/></Relationships>
</file>

<file path=ppt/slides/_rels/slide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8.xml"/><Relationship Id="rId1" Type="http://schemas.openxmlformats.org/officeDocument/2006/relationships/slideLayout" Target="../slideLayouts/slideLayout5.xml"/><Relationship Id="rId4" Type="http://schemas.openxmlformats.org/officeDocument/2006/relationships/slide" Target="slide10.xml"/></Relationships>
</file>

<file path=ppt/slides/_rels/slide90.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91.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4.xml"/><Relationship Id="rId18" Type="http://schemas.openxmlformats.org/officeDocument/2006/relationships/slide" Target="slide92.xml"/><Relationship Id="rId3" Type="http://schemas.openxmlformats.org/officeDocument/2006/relationships/slide" Target="slide72.xml"/><Relationship Id="rId7" Type="http://schemas.openxmlformats.org/officeDocument/2006/relationships/slide" Target="slide77.xml"/><Relationship Id="rId12" Type="http://schemas.openxmlformats.org/officeDocument/2006/relationships/slide" Target="slide83.xml"/><Relationship Id="rId17" Type="http://schemas.openxmlformats.org/officeDocument/2006/relationships/slide" Target="slide90.xml"/><Relationship Id="rId2" Type="http://schemas.openxmlformats.org/officeDocument/2006/relationships/slide" Target="slide71.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2.xml"/><Relationship Id="rId5" Type="http://schemas.openxmlformats.org/officeDocument/2006/relationships/slide" Target="slide75.xml"/><Relationship Id="rId15" Type="http://schemas.openxmlformats.org/officeDocument/2006/relationships/slide" Target="slide86.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85.xml"/></Relationships>
</file>

<file path=ppt/slides/_rels/slide92.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slide" Target="slide78.xml"/><Relationship Id="rId18" Type="http://schemas.openxmlformats.org/officeDocument/2006/relationships/slide" Target="slide84.xml"/><Relationship Id="rId3" Type="http://schemas.openxmlformats.org/officeDocument/2006/relationships/package" Target="../embeddings/Microsoft_Word_Document12.docx"/><Relationship Id="rId21" Type="http://schemas.openxmlformats.org/officeDocument/2006/relationships/slide" Target="slide88.xml"/><Relationship Id="rId7" Type="http://schemas.openxmlformats.org/officeDocument/2006/relationships/slide" Target="slide71.xml"/><Relationship Id="rId12" Type="http://schemas.openxmlformats.org/officeDocument/2006/relationships/slide" Target="slide77.xml"/><Relationship Id="rId17" Type="http://schemas.openxmlformats.org/officeDocument/2006/relationships/slide" Target="slide83.xml"/><Relationship Id="rId2" Type="http://schemas.openxmlformats.org/officeDocument/2006/relationships/slideLayout" Target="../slideLayouts/slideLayout1.xml"/><Relationship Id="rId16" Type="http://schemas.openxmlformats.org/officeDocument/2006/relationships/slide" Target="slide82.xml"/><Relationship Id="rId20" Type="http://schemas.openxmlformats.org/officeDocument/2006/relationships/slide" Target="slide86.xml"/><Relationship Id="rId1" Type="http://schemas.openxmlformats.org/officeDocument/2006/relationships/vmlDrawing" Target="../drawings/vmlDrawing10.vml"/><Relationship Id="rId6" Type="http://schemas.openxmlformats.org/officeDocument/2006/relationships/image" Target="../media/image39.emf"/><Relationship Id="rId11" Type="http://schemas.openxmlformats.org/officeDocument/2006/relationships/slide" Target="slide76.xml"/><Relationship Id="rId5" Type="http://schemas.openxmlformats.org/officeDocument/2006/relationships/package" Target="../embeddings/Microsoft_Word_Document13.docx"/><Relationship Id="rId15" Type="http://schemas.openxmlformats.org/officeDocument/2006/relationships/slide" Target="slide81.xml"/><Relationship Id="rId10" Type="http://schemas.openxmlformats.org/officeDocument/2006/relationships/slide" Target="slide75.xml"/><Relationship Id="rId19" Type="http://schemas.openxmlformats.org/officeDocument/2006/relationships/slide" Target="slide85.xml"/><Relationship Id="rId4" Type="http://schemas.openxmlformats.org/officeDocument/2006/relationships/image" Target="../media/image38.emf"/><Relationship Id="rId9" Type="http://schemas.openxmlformats.org/officeDocument/2006/relationships/slide" Target="slide74.xml"/><Relationship Id="rId14" Type="http://schemas.openxmlformats.org/officeDocument/2006/relationships/slide" Target="slide80.xml"/><Relationship Id="rId22" Type="http://schemas.openxmlformats.org/officeDocument/2006/relationships/slide" Target="slide90.xml"/></Relationships>
</file>

<file path=ppt/slides/_rels/slide93.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3.xml"/><Relationship Id="rId18" Type="http://schemas.openxmlformats.org/officeDocument/2006/relationships/slide" Target="slide90.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2.xml"/><Relationship Id="rId17" Type="http://schemas.openxmlformats.org/officeDocument/2006/relationships/slide" Target="slide88.xml"/><Relationship Id="rId2" Type="http://schemas.openxmlformats.org/officeDocument/2006/relationships/image" Target="../media/image40.tif"/><Relationship Id="rId16"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85.xml"/><Relationship Id="rId10" Type="http://schemas.openxmlformats.org/officeDocument/2006/relationships/slide" Target="slide80.xml"/><Relationship Id="rId19" Type="http://schemas.openxmlformats.org/officeDocument/2006/relationships/slide" Target="slide2.xml"/><Relationship Id="rId4" Type="http://schemas.openxmlformats.org/officeDocument/2006/relationships/slide" Target="slide72.xml"/><Relationship Id="rId9" Type="http://schemas.openxmlformats.org/officeDocument/2006/relationships/slide" Target="slide78.xml"/><Relationship Id="rId14" Type="http://schemas.openxmlformats.org/officeDocument/2006/relationships/slide" Target="slide8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34326" y="4501203"/>
            <a:ext cx="6135013" cy="584775"/>
          </a:xfrm>
          <a:prstGeom prst="rect">
            <a:avLst/>
          </a:prstGeom>
        </p:spPr>
        <p:txBody>
          <a:bodyPr wrap="none">
            <a:spAutoFit/>
          </a:bodyPr>
          <a:lstStyle/>
          <a:p>
            <a:pPr algn="just"/>
            <a:r>
              <a:rPr lang="zh-CN" altLang="zh-CN" sz="3200" b="1" dirty="0">
                <a:solidFill>
                  <a:schemeClr val="bg1"/>
                </a:solidFill>
                <a:latin typeface="Times New Roman" pitchFamily="18" charset="0"/>
                <a:ea typeface="微软雅黑"/>
                <a:cs typeface="Times New Roman" pitchFamily="18" charset="0"/>
              </a:rPr>
              <a:t>第</a:t>
            </a:r>
            <a:r>
              <a:rPr lang="en-US" altLang="zh-CN" sz="3200" b="1" dirty="0">
                <a:solidFill>
                  <a:schemeClr val="bg1"/>
                </a:solidFill>
                <a:latin typeface="Times New Roman" pitchFamily="18" charset="0"/>
                <a:ea typeface="微软雅黑"/>
                <a:cs typeface="Times New Roman" pitchFamily="18" charset="0"/>
              </a:rPr>
              <a:t>5</a:t>
            </a:r>
            <a:r>
              <a:rPr lang="zh-CN" altLang="zh-CN" sz="3200" b="1" dirty="0">
                <a:solidFill>
                  <a:schemeClr val="bg1"/>
                </a:solidFill>
                <a:latin typeface="Times New Roman" pitchFamily="18" charset="0"/>
                <a:ea typeface="微软雅黑"/>
                <a:cs typeface="Times New Roman" pitchFamily="18" charset="0"/>
              </a:rPr>
              <a:t>讲　物质的组成、性质和</a:t>
            </a:r>
            <a:r>
              <a:rPr lang="zh-CN" altLang="zh-CN" sz="3200" b="1" dirty="0" smtClean="0">
                <a:solidFill>
                  <a:schemeClr val="bg1"/>
                </a:solidFill>
                <a:latin typeface="Times New Roman" pitchFamily="18" charset="0"/>
                <a:ea typeface="微软雅黑"/>
                <a:cs typeface="Times New Roman" pitchFamily="18" charset="0"/>
              </a:rPr>
              <a:t>分类</a:t>
            </a:r>
            <a:endParaRPr lang="zh-CN" altLang="zh-CN" sz="3200" b="1" dirty="0">
              <a:solidFill>
                <a:schemeClr val="bg1"/>
              </a:solidFill>
              <a:latin typeface="Times New Roman" pitchFamily="18" charset="0"/>
              <a:ea typeface="微软雅黑"/>
              <a:cs typeface="Times New Roman" pitchFamily="18" charset="0"/>
            </a:endParaRP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4408" y="570200"/>
            <a:ext cx="11388152"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按要求回答问题。</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冰水混合物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水煤气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铝热剂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普通玻璃</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水玻璃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有机玻璃　</a:t>
            </a:r>
            <a:r>
              <a:rPr lang="en-US" altLang="zh-CN" sz="2800" kern="100" dirty="0">
                <a:latin typeface="宋体"/>
                <a:ea typeface="华文细黑"/>
                <a:cs typeface="Times New Roman"/>
              </a:rPr>
              <a:t>⑦</a:t>
            </a:r>
            <a:r>
              <a:rPr lang="zh-CN" altLang="zh-CN" sz="2800" kern="100" dirty="0">
                <a:latin typeface="Times New Roman"/>
                <a:ea typeface="华文细黑"/>
                <a:cs typeface="Times New Roman"/>
              </a:rPr>
              <a:t>漂白粉　</a:t>
            </a:r>
            <a:r>
              <a:rPr lang="en-US" altLang="zh-CN" sz="2800" kern="100" dirty="0">
                <a:latin typeface="宋体"/>
                <a:ea typeface="华文细黑"/>
                <a:cs typeface="Times New Roman"/>
              </a:rPr>
              <a:t>⑧</a:t>
            </a:r>
            <a:r>
              <a:rPr lang="en-US" altLang="zh-CN" sz="2800" kern="100" dirty="0">
                <a:latin typeface="Times New Roman"/>
                <a:ea typeface="华文细黑"/>
                <a:cs typeface="Courier New"/>
              </a:rPr>
              <a:t>TNT</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⑩</a:t>
            </a:r>
            <a:r>
              <a:rPr lang="zh-CN" altLang="zh-CN" sz="2800" kern="100" dirty="0">
                <a:latin typeface="Times New Roman"/>
                <a:ea typeface="华文细黑"/>
                <a:cs typeface="Times New Roman"/>
              </a:rPr>
              <a:t>含氧</a:t>
            </a:r>
            <a:r>
              <a:rPr lang="en-US" altLang="zh-CN" sz="2800" kern="100" dirty="0">
                <a:latin typeface="Times New Roman"/>
                <a:ea typeface="华文细黑"/>
                <a:cs typeface="Courier New"/>
              </a:rPr>
              <a:t>40%</a:t>
            </a:r>
            <a:r>
              <a:rPr lang="zh-CN" altLang="zh-CN" sz="2800" kern="100" dirty="0">
                <a:latin typeface="Times New Roman"/>
                <a:ea typeface="华文细黑"/>
                <a:cs typeface="Times New Roman"/>
              </a:rPr>
              <a:t>的氧化镁　</a:t>
            </a:r>
            <a:r>
              <a:rPr lang="zh-CN" altLang="zh-CN" sz="2800" kern="100" dirty="0">
                <a:latin typeface="宋体"/>
                <a:ea typeface="MS Mincho"/>
                <a:cs typeface="MS Mincho"/>
              </a:rPr>
              <a:t>⑪</a:t>
            </a:r>
            <a:r>
              <a:rPr lang="zh-CN" altLang="zh-CN" sz="2800" kern="100" dirty="0">
                <a:latin typeface="Times New Roman"/>
                <a:ea typeface="华文细黑"/>
                <a:cs typeface="Times New Roman"/>
              </a:rPr>
              <a:t>花生油　</a:t>
            </a:r>
            <a:r>
              <a:rPr lang="zh-CN" altLang="zh-CN" sz="2800" kern="100" dirty="0">
                <a:latin typeface="宋体"/>
                <a:ea typeface="MS Mincho"/>
                <a:cs typeface="MS Mincho"/>
              </a:rPr>
              <a:t>⑫</a:t>
            </a:r>
            <a:r>
              <a:rPr lang="zh-CN" altLang="zh-CN" sz="2800" kern="100" dirty="0">
                <a:latin typeface="Times New Roman"/>
                <a:ea typeface="华文细黑"/>
                <a:cs typeface="Times New Roman"/>
              </a:rPr>
              <a:t>福尔马林　</a:t>
            </a:r>
            <a:r>
              <a:rPr lang="zh-CN" altLang="zh-CN" sz="2800" kern="100" dirty="0">
                <a:latin typeface="宋体"/>
                <a:ea typeface="MS Mincho"/>
                <a:cs typeface="MS Mincho"/>
              </a:rPr>
              <a:t>⑬</a:t>
            </a:r>
            <a:r>
              <a:rPr lang="zh-CN" altLang="zh-CN" sz="2800" kern="100" dirty="0">
                <a:latin typeface="Times New Roman"/>
                <a:ea typeface="华文细黑"/>
                <a:cs typeface="Times New Roman"/>
              </a:rPr>
              <a:t>密封保存的</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　</a:t>
            </a:r>
            <a:r>
              <a:rPr lang="zh-CN" altLang="zh-CN" sz="2800" kern="100" dirty="0">
                <a:latin typeface="宋体"/>
                <a:ea typeface="MS Mincho"/>
                <a:cs typeface="MS Mincho"/>
              </a:rPr>
              <a:t>⑭</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　</a:t>
            </a:r>
            <a:r>
              <a:rPr lang="zh-CN" altLang="zh-CN" sz="2800" kern="100" dirty="0">
                <a:latin typeface="宋体"/>
                <a:ea typeface="MS Mincho"/>
                <a:cs typeface="MS Mincho"/>
              </a:rPr>
              <a:t>⑮</a:t>
            </a:r>
            <a:r>
              <a:rPr lang="zh-CN" altLang="zh-CN" sz="2800" kern="100" dirty="0">
                <a:latin typeface="Times New Roman"/>
                <a:ea typeface="华文细黑"/>
                <a:cs typeface="Times New Roman"/>
              </a:rPr>
              <a:t>液氯　</a:t>
            </a:r>
            <a:r>
              <a:rPr lang="zh-CN" altLang="zh-CN" sz="2800" kern="100" dirty="0">
                <a:latin typeface="宋体"/>
                <a:ea typeface="MS Mincho"/>
                <a:cs typeface="MS Mincho"/>
              </a:rPr>
              <a:t>⑯</a:t>
            </a:r>
            <a:r>
              <a:rPr lang="zh-CN" altLang="zh-CN" sz="2800" kern="100" dirty="0" smtClean="0">
                <a:latin typeface="Times New Roman"/>
                <a:ea typeface="华文细黑"/>
                <a:cs typeface="Times New Roman"/>
              </a:rPr>
              <a:t>王水</a:t>
            </a:r>
            <a:r>
              <a:rPr lang="en-US" altLang="zh-CN" sz="2800" kern="100" dirty="0" smtClean="0">
                <a:latin typeface="Times New Roman"/>
                <a:ea typeface="华文细黑"/>
                <a:cs typeface="Times New Roman"/>
              </a:rPr>
              <a:t>  </a:t>
            </a:r>
            <a:r>
              <a:rPr lang="zh-CN" altLang="zh-CN" sz="2800" kern="100" dirty="0" smtClean="0">
                <a:latin typeface="宋体"/>
                <a:ea typeface="MS Mincho"/>
                <a:cs typeface="MS Mincho"/>
              </a:rPr>
              <a:t>⑰</a:t>
            </a:r>
            <a:r>
              <a:rPr lang="en-US" altLang="zh-CN" sz="2800" kern="100" dirty="0" err="1">
                <a:latin typeface="Times New Roman"/>
                <a:ea typeface="华文细黑"/>
                <a:cs typeface="Courier New"/>
              </a:rPr>
              <a:t>KAl</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·12H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宋体"/>
                <a:ea typeface="MS Mincho"/>
                <a:cs typeface="MS Mincho"/>
              </a:rPr>
              <a:t>⑱</a:t>
            </a:r>
            <a:r>
              <a:rPr lang="zh-CN" altLang="zh-CN" sz="2800" kern="100" dirty="0">
                <a:latin typeface="Times New Roman"/>
                <a:ea typeface="华文细黑"/>
                <a:cs typeface="Times New Roman"/>
              </a:rPr>
              <a:t>分子式为</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10</a:t>
            </a:r>
            <a:r>
              <a:rPr lang="zh-CN" altLang="zh-CN" sz="2800" kern="100" dirty="0">
                <a:latin typeface="Times New Roman"/>
                <a:ea typeface="华文细黑"/>
                <a:cs typeface="Times New Roman"/>
              </a:rPr>
              <a:t>的烃　</a:t>
            </a:r>
            <a:r>
              <a:rPr lang="zh-CN" altLang="zh-CN" sz="2800" kern="100" dirty="0">
                <a:latin typeface="宋体"/>
                <a:ea typeface="MS Mincho"/>
                <a:cs typeface="MS Mincho"/>
              </a:rPr>
              <a:t>⑲</a:t>
            </a:r>
            <a:r>
              <a:rPr lang="zh-CN" altLang="zh-CN" sz="2800" kern="100" dirty="0">
                <a:latin typeface="Times New Roman"/>
                <a:ea typeface="华文细黑"/>
                <a:cs typeface="Times New Roman"/>
              </a:rPr>
              <a:t>分子式为</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7</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8</a:t>
            </a:r>
            <a:r>
              <a:rPr lang="zh-CN" altLang="zh-CN" sz="2800" kern="100" dirty="0">
                <a:latin typeface="Times New Roman"/>
                <a:ea typeface="华文细黑"/>
                <a:cs typeface="Times New Roman"/>
              </a:rPr>
              <a:t>的芳香烃</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以上物质中一定为纯净物的是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一定为混合物的是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可能是纯净物，也可能是混合物的是</a:t>
            </a:r>
            <a:r>
              <a:rPr lang="en-US" altLang="zh-CN" sz="2800" u="sng" kern="100" dirty="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5197690" y="4475872"/>
            <a:ext cx="3345788"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①⑧⑨⑩</a:t>
            </a:r>
            <a:r>
              <a:rPr lang="zh-CN" altLang="zh-CN" sz="2800" b="1" kern="100" dirty="0">
                <a:solidFill>
                  <a:srgbClr val="FF0000"/>
                </a:solidFill>
                <a:latin typeface="宋体"/>
                <a:ea typeface="华文细黑"/>
                <a:cs typeface="Times New Roman"/>
              </a:rPr>
              <a:t>⑭⑮⑰⑲</a:t>
            </a:r>
            <a:endParaRPr lang="zh-CN" altLang="en-US" sz="2800" b="1" kern="100" dirty="0">
              <a:solidFill>
                <a:srgbClr val="FF0000"/>
              </a:solidFill>
              <a:latin typeface="宋体"/>
              <a:ea typeface="华文细黑"/>
              <a:cs typeface="Times New Roman"/>
            </a:endParaRPr>
          </a:p>
        </p:txBody>
      </p:sp>
      <p:sp>
        <p:nvSpPr>
          <p:cNvPr id="3" name="矩形 2"/>
          <p:cNvSpPr/>
          <p:nvPr/>
        </p:nvSpPr>
        <p:spPr>
          <a:xfrm>
            <a:off x="622598" y="5143108"/>
            <a:ext cx="4063933"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②③④⑤⑥⑦</a:t>
            </a:r>
            <a:r>
              <a:rPr lang="zh-CN" altLang="zh-CN" sz="2800" b="1" kern="100" dirty="0">
                <a:solidFill>
                  <a:srgbClr val="FF0000"/>
                </a:solidFill>
                <a:latin typeface="宋体"/>
                <a:ea typeface="华文细黑"/>
                <a:cs typeface="Times New Roman"/>
              </a:rPr>
              <a:t>⑪⑫⑬⑯</a:t>
            </a:r>
            <a:endParaRPr lang="zh-CN" altLang="en-US" sz="2800" b="1" kern="100" dirty="0">
              <a:solidFill>
                <a:srgbClr val="FF0000"/>
              </a:solidFill>
              <a:latin typeface="宋体"/>
              <a:ea typeface="华文细黑"/>
              <a:cs typeface="Times New Roman"/>
            </a:endParaRPr>
          </a:p>
        </p:txBody>
      </p:sp>
      <p:sp>
        <p:nvSpPr>
          <p:cNvPr id="4" name="矩形 3"/>
          <p:cNvSpPr/>
          <p:nvPr/>
        </p:nvSpPr>
        <p:spPr>
          <a:xfrm>
            <a:off x="10738443" y="5137449"/>
            <a:ext cx="615874" cy="523220"/>
          </a:xfrm>
          <a:prstGeom prst="rect">
            <a:avLst/>
          </a:prstGeom>
        </p:spPr>
        <p:txBody>
          <a:bodyPr wrap="none">
            <a:spAutoFit/>
          </a:bodyPr>
          <a:lstStyle/>
          <a:p>
            <a:r>
              <a:rPr lang="zh-CN" altLang="zh-CN" sz="2800" b="1" kern="100" dirty="0">
                <a:solidFill>
                  <a:srgbClr val="FF0000"/>
                </a:solidFill>
                <a:latin typeface="宋体"/>
                <a:ea typeface="华文细黑"/>
                <a:cs typeface="Times New Roman"/>
              </a:rPr>
              <a:t>⑱</a:t>
            </a:r>
            <a:endParaRPr lang="zh-CN" altLang="en-US" sz="2800" b="1" kern="100" dirty="0">
              <a:solidFill>
                <a:srgbClr val="FF0000"/>
              </a:solidFill>
              <a:latin typeface="宋体"/>
              <a:ea typeface="华文细黑"/>
              <a:cs typeface="Times New Roman"/>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Rectangle 21">
            <a:hlinkClick r:id="rId2" action="ppaction://hlinksldjump"/>
          </p:cNvPr>
          <p:cNvSpPr>
            <a:spLocks noChangeArrowheads="1"/>
          </p:cNvSpPr>
          <p:nvPr/>
        </p:nvSpPr>
        <p:spPr bwMode="auto">
          <a:xfrm>
            <a:off x="10703718" y="11234"/>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1205896" y="11234"/>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1683932" y="11234"/>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cxnSp>
        <p:nvCxnSpPr>
          <p:cNvPr id="7" name="曲线连接符 6"/>
          <p:cNvCxnSpPr/>
          <p:nvPr/>
        </p:nvCxnSpPr>
        <p:spPr>
          <a:xfrm rot="16200000" flipV="1">
            <a:off x="-333585" y="1393491"/>
            <a:ext cx="1440160" cy="184174"/>
          </a:xfrm>
          <a:prstGeom prst="curvedConnector3">
            <a:avLst>
              <a:gd name="adj1" fmla="val 2178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6572" y="170270"/>
            <a:ext cx="2520242"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Na</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SiO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水溶液</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cxnSp>
        <p:nvCxnSpPr>
          <p:cNvPr id="15" name="曲线连接符 14"/>
          <p:cNvCxnSpPr/>
          <p:nvPr/>
        </p:nvCxnSpPr>
        <p:spPr>
          <a:xfrm rot="5400000" flipH="1" flipV="1">
            <a:off x="3420814" y="1176255"/>
            <a:ext cx="533484" cy="2"/>
          </a:xfrm>
          <a:prstGeom prst="curvedConnector3">
            <a:avLst>
              <a:gd name="adj1" fmla="val 50000"/>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854846" y="386294"/>
            <a:ext cx="1899879"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CO</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和</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等</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cxnSp>
        <p:nvCxnSpPr>
          <p:cNvPr id="19" name="曲线连接符 18"/>
          <p:cNvCxnSpPr/>
          <p:nvPr/>
        </p:nvCxnSpPr>
        <p:spPr>
          <a:xfrm rot="5400000" flipH="1" flipV="1">
            <a:off x="5324409" y="1176255"/>
            <a:ext cx="533484" cy="2"/>
          </a:xfrm>
          <a:prstGeom prst="curvedConnector3">
            <a:avLst>
              <a:gd name="adj1" fmla="val 50000"/>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693175" y="333450"/>
            <a:ext cx="2698175"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Al</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和金属氧化物</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cxnSp>
        <p:nvCxnSpPr>
          <p:cNvPr id="21" name="曲线连接符 20"/>
          <p:cNvCxnSpPr/>
          <p:nvPr/>
        </p:nvCxnSpPr>
        <p:spPr>
          <a:xfrm flipV="1">
            <a:off x="7647167" y="1024102"/>
            <a:ext cx="1472375" cy="461476"/>
          </a:xfrm>
          <a:prstGeom prst="curvedConnector3">
            <a:avLst>
              <a:gd name="adj1" fmla="val 50000"/>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679382" y="458302"/>
            <a:ext cx="3416320" cy="523220"/>
          </a:xfrm>
          <a:prstGeom prst="rect">
            <a:avLst/>
          </a:prstGeom>
        </p:spPr>
        <p:txBody>
          <a:bodyPr wrap="non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混合物，无固定熔点</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25" name="矩形 24"/>
          <p:cNvSpPr/>
          <p:nvPr/>
        </p:nvSpPr>
        <p:spPr>
          <a:xfrm>
            <a:off x="1630710" y="1682438"/>
            <a:ext cx="2339102" cy="523220"/>
          </a:xfrm>
          <a:prstGeom prst="rect">
            <a:avLst/>
          </a:prstGeom>
        </p:spPr>
        <p:txBody>
          <a:bodyPr wrap="non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高分子化合物</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26" name="矩形 25"/>
          <p:cNvSpPr/>
          <p:nvPr/>
        </p:nvSpPr>
        <p:spPr>
          <a:xfrm>
            <a:off x="4059149" y="1682438"/>
            <a:ext cx="2900153"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CaCl</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和</a:t>
            </a:r>
            <a:r>
              <a:rPr lang="en-US" altLang="zh-CN" sz="2800" b="1" kern="100" dirty="0" err="1" smtClean="0">
                <a:solidFill>
                  <a:srgbClr val="FF0000"/>
                </a:solidFill>
                <a:latin typeface="Times New Roman" panose="02020603050405020304" pitchFamily="18" charset="0"/>
                <a:ea typeface="华文细黑"/>
                <a:cs typeface="Times New Roman" panose="02020603050405020304" pitchFamily="18" charset="0"/>
              </a:rPr>
              <a:t>Ca</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err="1" smtClean="0">
                <a:solidFill>
                  <a:srgbClr val="FF0000"/>
                </a:solidFill>
                <a:latin typeface="Times New Roman" panose="02020603050405020304" pitchFamily="18" charset="0"/>
                <a:ea typeface="华文细黑"/>
                <a:cs typeface="Times New Roman" panose="02020603050405020304" pitchFamily="18" charset="0"/>
              </a:rPr>
              <a:t>ClO</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endParaRPr lang="zh-CN" altLang="en-US" sz="2800" b="1" kern="100" baseline="-25000" dirty="0">
              <a:solidFill>
                <a:srgbClr val="FF0000"/>
              </a:solidFill>
              <a:latin typeface="Times New Roman" panose="02020603050405020304" pitchFamily="18" charset="0"/>
              <a:ea typeface="华文细黑"/>
              <a:cs typeface="Times New Roman" panose="02020603050405020304" pitchFamily="18" charset="0"/>
            </a:endParaRPr>
          </a:p>
        </p:txBody>
      </p:sp>
      <p:cxnSp>
        <p:nvCxnSpPr>
          <p:cNvPr id="27" name="曲线连接符 26"/>
          <p:cNvCxnSpPr/>
          <p:nvPr/>
        </p:nvCxnSpPr>
        <p:spPr>
          <a:xfrm flipV="1">
            <a:off x="7063379" y="1868716"/>
            <a:ext cx="3136283" cy="230738"/>
          </a:xfrm>
          <a:prstGeom prst="curvedConnector3">
            <a:avLst>
              <a:gd name="adj1" fmla="val 50000"/>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8687494" y="1345496"/>
            <a:ext cx="3416320" cy="523220"/>
          </a:xfrm>
          <a:prstGeom prst="rect">
            <a:avLst/>
          </a:prstGeom>
        </p:spPr>
        <p:txBody>
          <a:bodyPr wrap="non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三硝基甲苯英文缩写</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grpSp>
        <p:nvGrpSpPr>
          <p:cNvPr id="37" name="组合 36"/>
          <p:cNvGrpSpPr/>
          <p:nvPr/>
        </p:nvGrpSpPr>
        <p:grpSpPr>
          <a:xfrm>
            <a:off x="9835615" y="3141762"/>
            <a:ext cx="2092239" cy="523220"/>
            <a:chOff x="9835615" y="3141762"/>
            <a:chExt cx="2092239" cy="523220"/>
          </a:xfrm>
        </p:grpSpPr>
        <p:sp>
          <p:nvSpPr>
            <p:cNvPr id="31" name="矩形 30"/>
            <p:cNvSpPr/>
            <p:nvPr/>
          </p:nvSpPr>
          <p:spPr>
            <a:xfrm>
              <a:off x="9835615" y="3141762"/>
              <a:ext cx="2092239"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NO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==N</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4</a:t>
              </a:r>
              <a:endParaRPr lang="zh-CN" altLang="en-US" sz="2800" b="1" kern="100" baseline="-25000" dirty="0">
                <a:solidFill>
                  <a:srgbClr val="FF0000"/>
                </a:solidFill>
                <a:latin typeface="Times New Roman" panose="02020603050405020304" pitchFamily="18" charset="0"/>
                <a:ea typeface="华文细黑"/>
                <a:cs typeface="Times New Roman" panose="02020603050405020304" pitchFamily="18" charset="0"/>
              </a:endParaRPr>
            </a:p>
          </p:txBody>
        </p:sp>
        <p:cxnSp>
          <p:nvCxnSpPr>
            <p:cNvPr id="33" name="直接连接符 32"/>
            <p:cNvCxnSpPr/>
            <p:nvPr/>
          </p:nvCxnSpPr>
          <p:spPr>
            <a:xfrm>
              <a:off x="10881734" y="3285778"/>
              <a:ext cx="92669" cy="99566"/>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0600601" y="3444528"/>
              <a:ext cx="92669" cy="99566"/>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8" name="矩形 37"/>
          <p:cNvSpPr/>
          <p:nvPr/>
        </p:nvSpPr>
        <p:spPr>
          <a:xfrm>
            <a:off x="5303118" y="2330510"/>
            <a:ext cx="2818400"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35%-40%</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水溶液</a:t>
            </a:r>
            <a:endParaRPr lang="zh-CN" altLang="en-US" sz="2800" b="1" kern="100" baseline="-25000" dirty="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linds(horizontal)">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linds(horizontal)">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blinds(horizontal)">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blinds(horizontal)">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blinds(horizontal)">
                                      <p:cBhvr>
                                        <p:cTn id="67" dur="500"/>
                                        <p:tgtEl>
                                          <p:spTgt spid="3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down)">
                                      <p:cBhvr>
                                        <p:cTn id="72" dur="500"/>
                                        <p:tgtEl>
                                          <p:spTgt spid="37"/>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blinds(horizontal)">
                                      <p:cBhvr>
                                        <p:cTn id="77" dur="500"/>
                                        <p:tgtEl>
                                          <p:spTgt spid="2"/>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blinds(horizontal)">
                                      <p:cBhvr>
                                        <p:cTn id="80" dur="500"/>
                                        <p:tgtEl>
                                          <p:spTgt spid="3"/>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blinds(horizontal)">
                                      <p:cBhvr>
                                        <p:cTn id="8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4" grpId="0"/>
      <p:bldP spid="18" grpId="0"/>
      <p:bldP spid="20" grpId="0"/>
      <p:bldP spid="23" grpId="0"/>
      <p:bldP spid="25" grpId="0"/>
      <p:bldP spid="26" grpId="0"/>
      <p:bldP spid="29"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1299" y="463333"/>
            <a:ext cx="10964697" cy="698461"/>
          </a:xfrm>
          <a:prstGeom prst="rect">
            <a:avLst/>
          </a:prstGeom>
        </p:spPr>
        <p:txBody>
          <a:bodyPr>
            <a:spAutoFit/>
          </a:bodyPr>
          <a:lstStyle/>
          <a:p>
            <a:pPr algn="ctr">
              <a:lnSpc>
                <a:spcPts val="5500"/>
              </a:lnSpc>
              <a:spcAft>
                <a:spcPts val="0"/>
              </a:spcAft>
              <a:tabLst>
                <a:tab pos="1890395" algn="l"/>
              </a:tabLst>
            </a:pPr>
            <a:r>
              <a:rPr lang="zh-CN" altLang="zh-CN" sz="2600" b="1" kern="100" dirty="0">
                <a:solidFill>
                  <a:srgbClr val="0000FF"/>
                </a:solidFill>
                <a:latin typeface="华文细黑" pitchFamily="2" charset="-122"/>
                <a:ea typeface="华文细黑" pitchFamily="2" charset="-122"/>
                <a:cs typeface="Times New Roman"/>
              </a:rPr>
              <a:t>纯净物和混合物的</a:t>
            </a:r>
            <a:r>
              <a:rPr lang="zh-CN" altLang="zh-CN" sz="2600" b="1" kern="100" dirty="0" smtClean="0">
                <a:solidFill>
                  <a:srgbClr val="0000FF"/>
                </a:solidFill>
                <a:latin typeface="华文细黑" pitchFamily="2" charset="-122"/>
                <a:ea typeface="华文细黑" pitchFamily="2" charset="-122"/>
                <a:cs typeface="Times New Roman"/>
              </a:rPr>
              <a:t>区别</a:t>
            </a:r>
            <a:endParaRPr lang="zh-CN" altLang="zh-CN" sz="2600" b="1" kern="100" dirty="0">
              <a:solidFill>
                <a:srgbClr val="0000FF"/>
              </a:solidFill>
              <a:latin typeface="华文细黑" pitchFamily="2" charset="-122"/>
              <a:ea typeface="华文细黑" pitchFamily="2" charset="-122"/>
              <a:cs typeface="Times New Roman"/>
            </a:endParaRPr>
          </a:p>
        </p:txBody>
      </p:sp>
      <p:graphicFrame>
        <p:nvGraphicFramePr>
          <p:cNvPr id="5" name="表格 4"/>
          <p:cNvGraphicFramePr>
            <a:graphicFrameLocks noGrp="1"/>
          </p:cNvGraphicFramePr>
          <p:nvPr>
            <p:extLst>
              <p:ext uri="{D42A27DB-BD31-4B8C-83A1-F6EECF244321}">
                <p14:modId xmlns:p14="http://schemas.microsoft.com/office/powerpoint/2010/main" val="532908650"/>
              </p:ext>
            </p:extLst>
          </p:nvPr>
        </p:nvGraphicFramePr>
        <p:xfrm>
          <a:off x="1414686" y="1259343"/>
          <a:ext cx="9145016" cy="2365102"/>
        </p:xfrm>
        <a:graphic>
          <a:graphicData uri="http://schemas.openxmlformats.org/drawingml/2006/table">
            <a:tbl>
              <a:tblPr/>
              <a:tblGrid>
                <a:gridCol w="4187802"/>
                <a:gridCol w="4957214"/>
              </a:tblGrid>
              <a:tr h="241247">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纯净物</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40000"/>
                        </a:lnSpc>
                        <a:spcAft>
                          <a:spcPts val="0"/>
                        </a:spcAft>
                        <a:tabLst>
                          <a:tab pos="1890395" algn="l"/>
                        </a:tabLst>
                      </a:pPr>
                      <a:r>
                        <a:rPr lang="zh-CN" sz="2600" kern="100" baseline="0">
                          <a:effectLst/>
                          <a:latin typeface="Times New Roman"/>
                          <a:ea typeface="华文细黑"/>
                          <a:cs typeface="Times New Roman"/>
                        </a:rPr>
                        <a:t>混合物</a:t>
                      </a:r>
                      <a:endParaRPr lang="zh-CN" sz="2600" kern="100" baseline="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7815">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有固定的组成和结构</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无固定的组成和结构</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8959">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有一定的熔、沸点</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无一定的熔、沸点</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7815">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保持一种物质的性质</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40000"/>
                        </a:lnSpc>
                        <a:spcAft>
                          <a:spcPts val="0"/>
                        </a:spcAft>
                        <a:tabLst>
                          <a:tab pos="1890395" algn="l"/>
                        </a:tabLst>
                      </a:pPr>
                      <a:r>
                        <a:rPr lang="zh-CN" sz="2600" kern="100" baseline="0" dirty="0">
                          <a:effectLst/>
                          <a:latin typeface="Times New Roman"/>
                          <a:ea typeface="华文细黑"/>
                          <a:cs typeface="Times New Roman"/>
                        </a:rPr>
                        <a:t>保持原有物质各自的性质</a:t>
                      </a:r>
                      <a:endParaRPr lang="zh-CN" sz="2600" kern="100" baseline="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矩形 6"/>
          <p:cNvSpPr/>
          <p:nvPr/>
        </p:nvSpPr>
        <p:spPr>
          <a:xfrm>
            <a:off x="346833" y="3634243"/>
            <a:ext cx="11409907" cy="2893100"/>
          </a:xfrm>
          <a:prstGeom prst="rect">
            <a:avLst/>
          </a:prstGeom>
        </p:spPr>
        <p:txBody>
          <a:bodyPr>
            <a:spAutoFit/>
          </a:bodyPr>
          <a:lstStyle/>
          <a:p>
            <a:pPr algn="just">
              <a:lnSpc>
                <a:spcPct val="140000"/>
              </a:lnSpc>
              <a:spcAft>
                <a:spcPts val="0"/>
              </a:spcAft>
              <a:tabLst>
                <a:tab pos="1890395" algn="l"/>
              </a:tabLst>
            </a:pPr>
            <a:r>
              <a:rPr lang="zh-CN" altLang="zh-CN" sz="2600" kern="100" dirty="0">
                <a:latin typeface="Times New Roman"/>
                <a:ea typeface="华文细黑"/>
                <a:cs typeface="Times New Roman"/>
              </a:rPr>
              <a:t>常见混合物：</a:t>
            </a:r>
            <a:r>
              <a:rPr lang="en-US" altLang="zh-CN" sz="2600" kern="100" dirty="0">
                <a:latin typeface="宋体"/>
                <a:ea typeface="华文细黑"/>
                <a:cs typeface="Times New Roman"/>
              </a:rPr>
              <a:t>①</a:t>
            </a:r>
            <a:r>
              <a:rPr lang="zh-CN" altLang="zh-CN" sz="2600" kern="100" dirty="0">
                <a:latin typeface="Times New Roman"/>
                <a:ea typeface="华文细黑"/>
                <a:cs typeface="Times New Roman"/>
              </a:rPr>
              <a:t>分散系</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如溶液、胶体、浊液等</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②</a:t>
            </a:r>
            <a:r>
              <a:rPr lang="zh-CN" altLang="zh-CN" sz="2600" kern="100" dirty="0">
                <a:latin typeface="Times New Roman"/>
                <a:ea typeface="华文细黑"/>
                <a:cs typeface="Times New Roman"/>
              </a:rPr>
              <a:t>高分子</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如蛋白质、纤维素、聚合物、淀粉等</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③</a:t>
            </a:r>
            <a:r>
              <a:rPr lang="zh-CN" altLang="zh-CN" sz="2600" kern="100" dirty="0">
                <a:latin typeface="Times New Roman"/>
                <a:ea typeface="华文细黑"/>
                <a:cs typeface="Times New Roman"/>
              </a:rPr>
              <a:t>常见特殊名称的混合物：石油、</a:t>
            </a:r>
            <a:r>
              <a:rPr lang="zh-CN" altLang="zh-CN" sz="2600" b="1" kern="100" dirty="0">
                <a:solidFill>
                  <a:srgbClr val="FF0000"/>
                </a:solidFill>
                <a:latin typeface="Times New Roman"/>
                <a:ea typeface="华文细黑"/>
                <a:cs typeface="Times New Roman"/>
              </a:rPr>
              <a:t>石油的各种馏分</a:t>
            </a:r>
            <a:r>
              <a:rPr lang="zh-CN" altLang="zh-CN" sz="2600" kern="100" dirty="0">
                <a:latin typeface="Times New Roman"/>
                <a:ea typeface="华文细黑"/>
                <a:cs typeface="Times New Roman"/>
              </a:rPr>
              <a:t>、煤、漂白粉、碱石灰、福尔马林、</a:t>
            </a:r>
            <a:r>
              <a:rPr lang="zh-CN" altLang="zh-CN" sz="2600" b="1" kern="100" dirty="0">
                <a:solidFill>
                  <a:srgbClr val="FF0000"/>
                </a:solidFill>
                <a:latin typeface="Times New Roman"/>
                <a:ea typeface="华文细黑"/>
                <a:cs typeface="Times New Roman"/>
              </a:rPr>
              <a:t>油脂</a:t>
            </a:r>
            <a:r>
              <a:rPr lang="zh-CN" altLang="zh-CN" sz="2600" kern="100" dirty="0">
                <a:latin typeface="Times New Roman"/>
                <a:ea typeface="华文细黑"/>
                <a:cs typeface="Times New Roman"/>
              </a:rPr>
              <a:t>、天然气、水煤气、铝热剂、氨水、氯水、王水等。</a:t>
            </a:r>
            <a:endParaRPr lang="zh-CN" altLang="zh-CN" sz="2600" kern="100" dirty="0">
              <a:latin typeface="宋体"/>
              <a:cs typeface="Courier New"/>
            </a:endParaRPr>
          </a:p>
          <a:p>
            <a:pPr algn="just">
              <a:lnSpc>
                <a:spcPct val="140000"/>
              </a:lnSpc>
              <a:spcAft>
                <a:spcPts val="0"/>
              </a:spcAft>
              <a:tabLst>
                <a:tab pos="1890395" algn="l"/>
              </a:tabLst>
            </a:pPr>
            <a:r>
              <a:rPr lang="zh-CN" altLang="zh-CN" sz="2600" b="1" kern="100" dirty="0">
                <a:solidFill>
                  <a:srgbClr val="0000FF"/>
                </a:solidFill>
                <a:latin typeface="Times New Roman"/>
                <a:cs typeface="Times New Roman"/>
              </a:rPr>
              <a:t>注意：</a:t>
            </a:r>
            <a:r>
              <a:rPr lang="zh-CN" altLang="zh-CN" sz="2600" kern="100" dirty="0">
                <a:latin typeface="Times New Roman"/>
                <a:ea typeface="华文细黑"/>
                <a:cs typeface="Times New Roman"/>
              </a:rPr>
              <a:t>分子式为</a:t>
            </a:r>
            <a:r>
              <a:rPr lang="en-US" altLang="zh-CN" sz="2600" kern="100" dirty="0">
                <a:latin typeface="Times New Roman"/>
                <a:ea typeface="华文细黑"/>
                <a:cs typeface="Courier New"/>
              </a:rPr>
              <a:t>C</a:t>
            </a:r>
            <a:r>
              <a:rPr lang="en-US" altLang="zh-CN" sz="2600" kern="100" baseline="-25000" dirty="0">
                <a:latin typeface="Times New Roman"/>
                <a:ea typeface="华文细黑"/>
                <a:cs typeface="Courier New"/>
              </a:rPr>
              <a:t>5</a:t>
            </a:r>
            <a:r>
              <a:rPr lang="en-US" altLang="zh-CN" sz="2600" kern="100" dirty="0">
                <a:latin typeface="Times New Roman"/>
                <a:ea typeface="华文细黑"/>
                <a:cs typeface="Courier New"/>
              </a:rPr>
              <a:t>H</a:t>
            </a:r>
            <a:r>
              <a:rPr lang="en-US" altLang="zh-CN" sz="2600" kern="100" baseline="-25000" dirty="0">
                <a:latin typeface="Times New Roman"/>
                <a:ea typeface="华文细黑"/>
                <a:cs typeface="Courier New"/>
              </a:rPr>
              <a:t>10</a:t>
            </a:r>
            <a:r>
              <a:rPr lang="zh-CN" altLang="zh-CN" sz="2600" kern="100" dirty="0">
                <a:latin typeface="Times New Roman"/>
                <a:ea typeface="华文细黑"/>
                <a:cs typeface="Times New Roman"/>
              </a:rPr>
              <a:t>的物质可能是纯净物也可能是混合物</a:t>
            </a:r>
            <a:r>
              <a:rPr lang="zh-CN" altLang="zh-CN" sz="2600" kern="100" dirty="0" smtClean="0">
                <a:latin typeface="Times New Roman"/>
                <a:ea typeface="华文细黑"/>
                <a:cs typeface="Times New Roman"/>
              </a:rPr>
              <a:t>。</a:t>
            </a:r>
            <a:endParaRPr lang="zh-CN" altLang="zh-CN" sz="2600" kern="100" dirty="0">
              <a:effectLst/>
              <a:latin typeface="宋体"/>
              <a:cs typeface="Courier New"/>
            </a:endParaRPr>
          </a:p>
        </p:txBody>
      </p:sp>
      <p:sp>
        <p:nvSpPr>
          <p:cNvPr id="8" name="矩形 7"/>
          <p:cNvSpPr/>
          <p:nvPr/>
        </p:nvSpPr>
        <p:spPr>
          <a:xfrm>
            <a:off x="1763151" y="1982"/>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747106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1364585" y="2714214"/>
            <a:ext cx="9461244" cy="1431161"/>
          </a:xfrm>
          <a:prstGeom prst="rect">
            <a:avLst/>
          </a:prstGeom>
          <a:noFill/>
        </p:spPr>
        <p:txBody>
          <a:bodyPr wrap="none" rtlCol="0" anchor="ctr">
            <a:spAutoFit/>
          </a:bodyPr>
          <a:lstStyle/>
          <a:p>
            <a:pPr algn="ctr">
              <a:lnSpc>
                <a:spcPct val="120000"/>
              </a:lnSpc>
              <a:defRPr/>
            </a:pPr>
            <a:r>
              <a:rPr lang="zh-CN" altLang="zh-CN" sz="8000" b="1" dirty="0">
                <a:solidFill>
                  <a:schemeClr val="bg1"/>
                </a:solidFill>
                <a:latin typeface="+mj-ea"/>
                <a:ea typeface="+mj-ea"/>
              </a:rPr>
              <a:t>考点二　物质的分类</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34173" y="774515"/>
            <a:ext cx="10773234" cy="262582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简单分类法概述</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分类是学习和研究化学物质及其变化的一种常用科学方法。</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分类应依据事先设定的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标准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进行，</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标准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不同，分类方法也不相同。</a:t>
            </a:r>
            <a:endParaRPr lang="zh-CN" altLang="zh-CN" sz="1050" kern="100" dirty="0">
              <a:effectLst/>
              <a:latin typeface="宋体"/>
              <a:cs typeface="Courier New"/>
            </a:endParaRPr>
          </a:p>
        </p:txBody>
      </p:sp>
    </p:spTree>
    <p:extLst>
      <p:ext uri="{BB962C8B-B14F-4D97-AF65-F5344CB8AC3E}">
        <p14:creationId xmlns:p14="http://schemas.microsoft.com/office/powerpoint/2010/main" val="17718924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7694" y="45418"/>
            <a:ext cx="11388152" cy="198026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分类法</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常用的两种方法是交叉分类法和树状分类法。</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交叉分类法的应用</a:t>
            </a:r>
            <a:r>
              <a:rPr lang="zh-CN" altLang="zh-CN" sz="2800" kern="100" dirty="0" smtClean="0">
                <a:latin typeface="Times New Roman"/>
                <a:ea typeface="华文细黑"/>
                <a:cs typeface="Times New Roman"/>
              </a:rPr>
              <a:t>示例</a:t>
            </a:r>
            <a:endParaRPr lang="zh-CN" altLang="zh-CN" sz="2800" kern="100" dirty="0">
              <a:latin typeface="宋体"/>
              <a:cs typeface="Courier New"/>
            </a:endParaRPr>
          </a:p>
        </p:txBody>
      </p:sp>
      <p:pic>
        <p:nvPicPr>
          <p:cNvPr id="5122" name="Picture 2" descr="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622" y="2061642"/>
            <a:ext cx="7481276" cy="4613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735166" y="1322398"/>
            <a:ext cx="4852610" cy="523220"/>
          </a:xfrm>
          <a:prstGeom prst="rect">
            <a:avLst/>
          </a:prstGeom>
        </p:spPr>
        <p:txBody>
          <a:bodyPr wrap="non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正盐：酸和碱完全中和的产物</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6" name="矩形 5"/>
          <p:cNvSpPr/>
          <p:nvPr/>
        </p:nvSpPr>
        <p:spPr>
          <a:xfrm>
            <a:off x="5722466" y="1832918"/>
            <a:ext cx="5570756" cy="1169551"/>
          </a:xfrm>
          <a:prstGeom prst="rect">
            <a:avLst/>
          </a:prstGeom>
        </p:spPr>
        <p:txBody>
          <a:bodyPr wrap="none">
            <a:spAutoFit/>
          </a:bodyPr>
          <a:lstStyle/>
          <a:p>
            <a:pPr>
              <a:lnSpc>
                <a:spcPct val="125000"/>
              </a:lnSpc>
            </a:pPr>
            <a:r>
              <a:rPr lang="zh-CN" altLang="en-US" sz="2800" b="1" kern="100" dirty="0">
                <a:solidFill>
                  <a:srgbClr val="FF0000"/>
                </a:solidFill>
                <a:latin typeface="Times New Roman" panose="02020603050405020304" pitchFamily="18" charset="0"/>
                <a:ea typeface="华文细黑"/>
                <a:cs typeface="Times New Roman" panose="02020603050405020304" pitchFamily="18" charset="0"/>
              </a:rPr>
              <a:t>酸式</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盐：酸和碱不完全中和的产物</a:t>
            </a:r>
            <a:endPar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endParaRPr>
          </a:p>
          <a:p>
            <a:pPr>
              <a:lnSpc>
                <a:spcPct val="125000"/>
              </a:lnSpc>
            </a:pP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碱式盐：酸和碱不完全中和的产物</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0926" y="132666"/>
            <a:ext cx="11388152" cy="2062079"/>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树状分类法的应用示例</a:t>
            </a:r>
            <a:endParaRPr lang="zh-CN" altLang="zh-CN" sz="105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请把下列物质的序号填写到下图的括号中。</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硫黄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次氯酸　</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铜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硫酸氢</a:t>
            </a:r>
            <a:r>
              <a:rPr lang="zh-CN" altLang="zh-CN" sz="2800" kern="100" dirty="0" smtClean="0">
                <a:latin typeface="Times New Roman"/>
                <a:ea typeface="华文细黑"/>
                <a:cs typeface="Times New Roman"/>
              </a:rPr>
              <a:t>钠</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⑥</a:t>
            </a:r>
            <a:r>
              <a:rPr lang="en-US" altLang="zh-CN" sz="2800" kern="100" dirty="0" smtClean="0">
                <a:latin typeface="Times New Roman"/>
                <a:ea typeface="华文细黑"/>
                <a:cs typeface="Courier New"/>
              </a:rPr>
              <a:t>NO</a:t>
            </a:r>
            <a:r>
              <a:rPr lang="en-US" altLang="zh-CN" sz="2800" kern="100" baseline="-25000" dirty="0" smtClean="0">
                <a:latin typeface="Times New Roman"/>
                <a:ea typeface="华文细黑"/>
                <a:cs typeface="Courier New"/>
              </a:rPr>
              <a:t>2</a:t>
            </a:r>
            <a:endParaRPr lang="zh-CN" altLang="zh-CN" sz="1050" kern="100" dirty="0">
              <a:latin typeface="宋体"/>
              <a:cs typeface="Courier New"/>
            </a:endParaRPr>
          </a:p>
        </p:txBody>
      </p:sp>
      <p:pic>
        <p:nvPicPr>
          <p:cNvPr id="44034" name="Picture 2" descr="E:\傆文件\2016一轮\化学\人教版化学\23拆.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686" y="2277666"/>
            <a:ext cx="8522730" cy="321861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570277" y="5002395"/>
            <a:ext cx="543739" cy="523220"/>
          </a:xfrm>
          <a:prstGeom prst="rect">
            <a:avLst/>
          </a:prstGeom>
        </p:spPr>
        <p:txBody>
          <a:bodyPr wrap="none">
            <a:spAutoFit/>
          </a:bodyPr>
          <a:lstStyle/>
          <a:p>
            <a:r>
              <a:rPr lang="en-US" altLang="zh-CN" sz="2800" kern="100" smtClean="0">
                <a:solidFill>
                  <a:srgbClr val="0000FF"/>
                </a:solidFill>
                <a:latin typeface="宋体"/>
                <a:ea typeface="华文细黑"/>
                <a:cs typeface="Times New Roman"/>
              </a:rPr>
              <a:t>④</a:t>
            </a:r>
            <a:endParaRPr lang="zh-CN" altLang="en-US" sz="2800" kern="100" dirty="0">
              <a:solidFill>
                <a:srgbClr val="0000FF"/>
              </a:solidFill>
              <a:latin typeface="宋体"/>
              <a:ea typeface="华文细黑"/>
              <a:cs typeface="Times New Roman"/>
            </a:endParaRPr>
          </a:p>
        </p:txBody>
      </p:sp>
      <p:sp>
        <p:nvSpPr>
          <p:cNvPr id="5" name="矩形 4"/>
          <p:cNvSpPr/>
          <p:nvPr/>
        </p:nvSpPr>
        <p:spPr>
          <a:xfrm>
            <a:off x="3214886" y="5006381"/>
            <a:ext cx="543739" cy="523220"/>
          </a:xfrm>
          <a:prstGeom prst="rect">
            <a:avLst/>
          </a:prstGeom>
        </p:spPr>
        <p:txBody>
          <a:bodyPr wrap="none">
            <a:spAutoFit/>
          </a:bodyPr>
          <a:lstStyle/>
          <a:p>
            <a:pPr lvl="0"/>
            <a:r>
              <a:rPr lang="en-US" altLang="zh-CN" sz="2800" kern="100" dirty="0" smtClean="0">
                <a:solidFill>
                  <a:srgbClr val="0000FF"/>
                </a:solidFill>
                <a:latin typeface="宋体"/>
                <a:ea typeface="华文细黑"/>
                <a:cs typeface="Times New Roman"/>
              </a:rPr>
              <a:t>①</a:t>
            </a:r>
            <a:endParaRPr lang="zh-CN" altLang="en-US" sz="2800" kern="100" dirty="0">
              <a:solidFill>
                <a:srgbClr val="0000FF"/>
              </a:solidFill>
              <a:latin typeface="宋体"/>
              <a:ea typeface="华文细黑"/>
              <a:cs typeface="Times New Roman"/>
            </a:endParaRPr>
          </a:p>
        </p:txBody>
      </p:sp>
      <p:sp>
        <p:nvSpPr>
          <p:cNvPr id="9" name="矩形 8"/>
          <p:cNvSpPr/>
          <p:nvPr/>
        </p:nvSpPr>
        <p:spPr>
          <a:xfrm>
            <a:off x="4476305" y="5013970"/>
            <a:ext cx="543739" cy="523220"/>
          </a:xfrm>
          <a:prstGeom prst="rect">
            <a:avLst/>
          </a:prstGeom>
        </p:spPr>
        <p:txBody>
          <a:bodyPr wrap="none">
            <a:spAutoFit/>
          </a:bodyPr>
          <a:lstStyle/>
          <a:p>
            <a:pPr lvl="0"/>
            <a:r>
              <a:rPr lang="en-US" altLang="zh-CN" sz="2800" kern="100" smtClean="0">
                <a:solidFill>
                  <a:srgbClr val="0000FF"/>
                </a:solidFill>
                <a:latin typeface="宋体"/>
                <a:ea typeface="华文细黑"/>
                <a:cs typeface="Times New Roman"/>
              </a:rPr>
              <a:t>②</a:t>
            </a:r>
            <a:endParaRPr lang="zh-CN" altLang="en-US" sz="2800" kern="100" dirty="0">
              <a:solidFill>
                <a:srgbClr val="0000FF"/>
              </a:solidFill>
              <a:latin typeface="宋体"/>
              <a:ea typeface="华文细黑"/>
              <a:cs typeface="Times New Roman"/>
            </a:endParaRPr>
          </a:p>
        </p:txBody>
      </p:sp>
      <p:sp>
        <p:nvSpPr>
          <p:cNvPr id="10" name="矩形 9"/>
          <p:cNvSpPr/>
          <p:nvPr/>
        </p:nvSpPr>
        <p:spPr>
          <a:xfrm>
            <a:off x="5841434" y="5006381"/>
            <a:ext cx="543739" cy="523220"/>
          </a:xfrm>
          <a:prstGeom prst="rect">
            <a:avLst/>
          </a:prstGeom>
        </p:spPr>
        <p:txBody>
          <a:bodyPr wrap="none">
            <a:spAutoFit/>
          </a:bodyPr>
          <a:lstStyle/>
          <a:p>
            <a:pPr lvl="0"/>
            <a:r>
              <a:rPr lang="en-US" altLang="zh-CN" sz="2800" kern="100" smtClean="0">
                <a:solidFill>
                  <a:srgbClr val="0000FF"/>
                </a:solidFill>
                <a:latin typeface="宋体"/>
                <a:ea typeface="华文细黑"/>
                <a:cs typeface="Times New Roman"/>
              </a:rPr>
              <a:t>③</a:t>
            </a:r>
            <a:endParaRPr lang="zh-CN" altLang="en-US" sz="2800" kern="100" dirty="0">
              <a:solidFill>
                <a:srgbClr val="0000FF"/>
              </a:solidFill>
              <a:latin typeface="宋体"/>
              <a:ea typeface="华文细黑"/>
              <a:cs typeface="Times New Roman"/>
            </a:endParaRPr>
          </a:p>
        </p:txBody>
      </p:sp>
      <p:sp>
        <p:nvSpPr>
          <p:cNvPr id="12" name="矩形 11"/>
          <p:cNvSpPr/>
          <p:nvPr/>
        </p:nvSpPr>
        <p:spPr>
          <a:xfrm>
            <a:off x="6898869" y="4994806"/>
            <a:ext cx="543739" cy="523220"/>
          </a:xfrm>
          <a:prstGeom prst="rect">
            <a:avLst/>
          </a:prstGeom>
        </p:spPr>
        <p:txBody>
          <a:bodyPr wrap="none">
            <a:spAutoFit/>
          </a:bodyPr>
          <a:lstStyle/>
          <a:p>
            <a:r>
              <a:rPr lang="en-US" altLang="zh-CN" sz="2800" kern="100" smtClean="0">
                <a:solidFill>
                  <a:srgbClr val="0000FF"/>
                </a:solidFill>
                <a:latin typeface="宋体"/>
                <a:ea typeface="华文细黑"/>
                <a:cs typeface="Times New Roman"/>
              </a:rPr>
              <a:t>⑤</a:t>
            </a:r>
            <a:endParaRPr lang="zh-CN" altLang="en-US" sz="2800" kern="100" dirty="0">
              <a:solidFill>
                <a:srgbClr val="0000FF"/>
              </a:solidFill>
              <a:latin typeface="宋体"/>
              <a:ea typeface="华文细黑"/>
              <a:cs typeface="Times New Roman"/>
            </a:endParaRPr>
          </a:p>
        </p:txBody>
      </p:sp>
      <p:sp>
        <p:nvSpPr>
          <p:cNvPr id="13" name="矩形 12"/>
          <p:cNvSpPr/>
          <p:nvPr/>
        </p:nvSpPr>
        <p:spPr>
          <a:xfrm>
            <a:off x="8327454" y="5007785"/>
            <a:ext cx="543739" cy="523220"/>
          </a:xfrm>
          <a:prstGeom prst="rect">
            <a:avLst/>
          </a:prstGeom>
        </p:spPr>
        <p:txBody>
          <a:bodyPr wrap="none">
            <a:spAutoFit/>
          </a:bodyPr>
          <a:lstStyle/>
          <a:p>
            <a:r>
              <a:rPr lang="en-US" altLang="zh-CN" sz="2800" kern="100" dirty="0">
                <a:solidFill>
                  <a:srgbClr val="0000FF"/>
                </a:solidFill>
                <a:latin typeface="宋体"/>
                <a:ea typeface="华文细黑"/>
                <a:cs typeface="Times New Roman"/>
              </a:rPr>
              <a:t>⑥</a:t>
            </a:r>
            <a:endParaRPr lang="zh-CN" altLang="en-US" sz="2800" kern="100" dirty="0">
              <a:solidFill>
                <a:srgbClr val="0000FF"/>
              </a:solidFill>
              <a:latin typeface="宋体"/>
              <a:ea typeface="华文细黑"/>
              <a:cs typeface="Times New Roman"/>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9" grpId="0"/>
      <p:bldP spid="10"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38622" y="981522"/>
            <a:ext cx="5118667" cy="769417"/>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熟记常见无机化合物的</a:t>
            </a:r>
            <a:r>
              <a:rPr lang="zh-CN" altLang="zh-CN" sz="2800" kern="100" dirty="0" smtClean="0">
                <a:latin typeface="Times New Roman"/>
                <a:ea typeface="华文细黑"/>
                <a:cs typeface="Times New Roman"/>
              </a:rPr>
              <a:t>分类</a:t>
            </a:r>
            <a:endParaRPr lang="zh-CN" altLang="zh-CN" sz="1050" kern="100" dirty="0">
              <a:latin typeface="宋体"/>
              <a:cs typeface="Courier New"/>
            </a:endParaRPr>
          </a:p>
        </p:txBody>
      </p:sp>
      <p:sp>
        <p:nvSpPr>
          <p:cNvPr id="5" name="矩形 4"/>
          <p:cNvSpPr/>
          <p:nvPr/>
        </p:nvSpPr>
        <p:spPr>
          <a:xfrm>
            <a:off x="818302" y="2235294"/>
            <a:ext cx="616222"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无机化合物</a:t>
            </a:r>
            <a:endParaRPr lang="zh-CN" altLang="zh-CN" sz="1050" kern="100" dirty="0">
              <a:latin typeface="宋体"/>
              <a:cs typeface="Courier New"/>
            </a:endParaRPr>
          </a:p>
        </p:txBody>
      </p:sp>
      <p:pic>
        <p:nvPicPr>
          <p:cNvPr id="717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726" y="2022205"/>
            <a:ext cx="8221111" cy="3796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左大括号 3"/>
          <p:cNvSpPr/>
          <p:nvPr/>
        </p:nvSpPr>
        <p:spPr>
          <a:xfrm>
            <a:off x="1476534" y="1946643"/>
            <a:ext cx="216024" cy="387223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1732908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2438" y="741832"/>
            <a:ext cx="7991783" cy="5496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054646" y="2020742"/>
            <a:ext cx="616222"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无机化合物</a:t>
            </a:r>
            <a:endParaRPr lang="zh-CN" altLang="zh-CN" sz="1050" kern="100" dirty="0">
              <a:latin typeface="宋体"/>
              <a:cs typeface="Courier New"/>
            </a:endParaRPr>
          </a:p>
        </p:txBody>
      </p:sp>
      <p:sp>
        <p:nvSpPr>
          <p:cNvPr id="8" name="左大括号 7"/>
          <p:cNvSpPr/>
          <p:nvPr/>
        </p:nvSpPr>
        <p:spPr>
          <a:xfrm>
            <a:off x="1712878" y="1732091"/>
            <a:ext cx="216024" cy="387223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 name="直接连接符 2"/>
          <p:cNvCxnSpPr/>
          <p:nvPr/>
        </p:nvCxnSpPr>
        <p:spPr>
          <a:xfrm>
            <a:off x="2710830" y="1845618"/>
            <a:ext cx="273630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8543478" y="197330"/>
            <a:ext cx="1999265"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COOH</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30703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54646" y="1924542"/>
            <a:ext cx="616222"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无机化合物</a:t>
            </a:r>
            <a:endParaRPr lang="zh-CN" altLang="zh-CN" sz="1050" kern="100" dirty="0">
              <a:latin typeface="宋体"/>
              <a:cs typeface="Courier New"/>
            </a:endParaRPr>
          </a:p>
        </p:txBody>
      </p:sp>
      <p:sp>
        <p:nvSpPr>
          <p:cNvPr id="8" name="左大括号 7"/>
          <p:cNvSpPr/>
          <p:nvPr/>
        </p:nvSpPr>
        <p:spPr>
          <a:xfrm>
            <a:off x="1712878" y="1635891"/>
            <a:ext cx="216024" cy="387223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758" y="1053530"/>
            <a:ext cx="7965192" cy="4728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16389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9841" y="791206"/>
            <a:ext cx="11572430" cy="4534831"/>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题组一　采用反例否定，准确辨析概念</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非金属氧化物一定是酸性氧化物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酸性氧化物不一定是非金属氧化物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金属氧化物一定是碱性氧化物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碱性氧化物一定是金属氧化物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(5)Na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均能与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反应生成</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，故二者都是碱性氧化物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 name="矩形 1"/>
          <p:cNvSpPr/>
          <p:nvPr/>
        </p:nvSpPr>
        <p:spPr>
          <a:xfrm>
            <a:off x="5971510" y="2240383"/>
            <a:ext cx="595035" cy="584775"/>
          </a:xfrm>
          <a:prstGeom prst="rect">
            <a:avLst/>
          </a:prstGeom>
        </p:spPr>
        <p:txBody>
          <a:bodyPr wrap="none">
            <a:spAutoFit/>
          </a:bodyPr>
          <a:lstStyle/>
          <a:p>
            <a:r>
              <a:rPr lang="en-US" altLang="zh-CN" sz="3200" b="1" kern="100" dirty="0">
                <a:solidFill>
                  <a:srgbClr val="FF0000"/>
                </a:solidFill>
                <a:latin typeface="宋体"/>
                <a:ea typeface="华文细黑"/>
                <a:cs typeface="Times New Roman"/>
              </a:rPr>
              <a:t>×</a:t>
            </a:r>
            <a:endParaRPr lang="zh-CN" altLang="en-US" sz="3200" b="1" kern="100" dirty="0">
              <a:solidFill>
                <a:srgbClr val="FF0000"/>
              </a:solidFill>
              <a:latin typeface="宋体"/>
              <a:ea typeface="华文细黑"/>
              <a:cs typeface="Times New Roman"/>
            </a:endParaRPr>
          </a:p>
        </p:txBody>
      </p:sp>
      <p:sp>
        <p:nvSpPr>
          <p:cNvPr id="3" name="矩形 2"/>
          <p:cNvSpPr/>
          <p:nvPr/>
        </p:nvSpPr>
        <p:spPr>
          <a:xfrm>
            <a:off x="6311230" y="2925738"/>
            <a:ext cx="595035" cy="584775"/>
          </a:xfrm>
          <a:prstGeom prst="rect">
            <a:avLst/>
          </a:prstGeom>
        </p:spPr>
        <p:txBody>
          <a:bodyPr wrap="none">
            <a:spAutoFit/>
          </a:bodyPr>
          <a:lstStyle/>
          <a:p>
            <a:r>
              <a:rPr lang="en-US" altLang="zh-CN" sz="3200" b="1" kern="100" dirty="0">
                <a:solidFill>
                  <a:srgbClr val="FF0000"/>
                </a:solidFill>
                <a:latin typeface="宋体"/>
                <a:ea typeface="华文细黑"/>
                <a:cs typeface="Times New Roman"/>
              </a:rPr>
              <a:t>√</a:t>
            </a:r>
            <a:endParaRPr lang="zh-CN" altLang="en-US" sz="3200" b="1" kern="100" dirty="0">
              <a:solidFill>
                <a:srgbClr val="FF0000"/>
              </a:solidFill>
              <a:latin typeface="宋体"/>
              <a:ea typeface="华文细黑"/>
              <a:cs typeface="Times New Roman"/>
            </a:endParaRPr>
          </a:p>
        </p:txBody>
      </p:sp>
      <p:sp>
        <p:nvSpPr>
          <p:cNvPr id="5" name="矩形 4"/>
          <p:cNvSpPr/>
          <p:nvPr/>
        </p:nvSpPr>
        <p:spPr>
          <a:xfrm>
            <a:off x="5642838" y="3573810"/>
            <a:ext cx="595035" cy="584775"/>
          </a:xfrm>
          <a:prstGeom prst="rect">
            <a:avLst/>
          </a:prstGeom>
        </p:spPr>
        <p:txBody>
          <a:bodyPr wrap="none">
            <a:spAutoFit/>
          </a:bodyPr>
          <a:lstStyle/>
          <a:p>
            <a:r>
              <a:rPr lang="en-US" altLang="zh-CN" sz="3200" b="1" kern="100" dirty="0">
                <a:solidFill>
                  <a:srgbClr val="FF0000"/>
                </a:solidFill>
                <a:latin typeface="宋体"/>
                <a:ea typeface="华文细黑"/>
                <a:cs typeface="Times New Roman"/>
              </a:rPr>
              <a:t>×</a:t>
            </a:r>
            <a:endParaRPr lang="zh-CN" altLang="en-US" sz="3200" b="1" kern="100" dirty="0">
              <a:solidFill>
                <a:srgbClr val="FF0000"/>
              </a:solidFill>
              <a:latin typeface="宋体"/>
              <a:ea typeface="华文细黑"/>
              <a:cs typeface="Times New Roman"/>
            </a:endParaRPr>
          </a:p>
        </p:txBody>
      </p:sp>
      <p:sp>
        <p:nvSpPr>
          <p:cNvPr id="8" name="矩形 7"/>
          <p:cNvSpPr/>
          <p:nvPr/>
        </p:nvSpPr>
        <p:spPr>
          <a:xfrm>
            <a:off x="5628828" y="4221882"/>
            <a:ext cx="595035" cy="584775"/>
          </a:xfrm>
          <a:prstGeom prst="rect">
            <a:avLst/>
          </a:prstGeom>
        </p:spPr>
        <p:txBody>
          <a:bodyPr wrap="none">
            <a:spAutoFit/>
          </a:bodyPr>
          <a:lstStyle/>
          <a:p>
            <a:r>
              <a:rPr lang="en-US" altLang="zh-CN" sz="3200" b="1" kern="100" dirty="0">
                <a:solidFill>
                  <a:srgbClr val="FF0000"/>
                </a:solidFill>
                <a:latin typeface="宋体"/>
                <a:ea typeface="华文细黑"/>
                <a:cs typeface="Times New Roman"/>
              </a:rPr>
              <a:t>√</a:t>
            </a:r>
            <a:endParaRPr lang="zh-CN" altLang="en-US" sz="3200" b="1" kern="100" dirty="0">
              <a:solidFill>
                <a:srgbClr val="FF0000"/>
              </a:solidFill>
              <a:latin typeface="宋体"/>
              <a:ea typeface="华文细黑"/>
              <a:cs typeface="Times New Roman"/>
            </a:endParaRPr>
          </a:p>
        </p:txBody>
      </p:sp>
      <p:sp>
        <p:nvSpPr>
          <p:cNvPr id="6" name="矩形 5"/>
          <p:cNvSpPr/>
          <p:nvPr/>
        </p:nvSpPr>
        <p:spPr>
          <a:xfrm>
            <a:off x="11014900" y="4809521"/>
            <a:ext cx="595035" cy="584775"/>
          </a:xfrm>
          <a:prstGeom prst="rect">
            <a:avLst/>
          </a:prstGeom>
        </p:spPr>
        <p:txBody>
          <a:bodyPr wrap="none">
            <a:spAutoFit/>
          </a:bodyPr>
          <a:lstStyle/>
          <a:p>
            <a:r>
              <a:rPr lang="en-US" altLang="zh-CN" sz="3200" b="1" kern="100" dirty="0">
                <a:solidFill>
                  <a:srgbClr val="FF0000"/>
                </a:solidFill>
                <a:latin typeface="宋体"/>
                <a:ea typeface="华文细黑"/>
                <a:cs typeface="Times New Roman"/>
              </a:rPr>
              <a:t>×</a:t>
            </a:r>
            <a:endParaRPr lang="zh-CN" altLang="en-US" sz="3200" b="1" kern="100" dirty="0">
              <a:solidFill>
                <a:srgbClr val="FF0000"/>
              </a:solidFill>
              <a:latin typeface="宋体"/>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Rectangle 21">
            <a:hlinkClick r:id="rId2" action="ppaction://hlinksldjump"/>
          </p:cNvPr>
          <p:cNvSpPr>
            <a:spLocks noChangeArrowheads="1"/>
          </p:cNvSpPr>
          <p:nvPr/>
        </p:nvSpPr>
        <p:spPr bwMode="auto">
          <a:xfrm>
            <a:off x="10620135"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11122313"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11600349"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8"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p:nvPr/>
        </p:nvSpPr>
        <p:spPr>
          <a:xfrm>
            <a:off x="1364584" y="2714214"/>
            <a:ext cx="9461244" cy="1431161"/>
          </a:xfrm>
          <a:prstGeom prst="rect">
            <a:avLst/>
          </a:prstGeom>
          <a:noFill/>
        </p:spPr>
        <p:txBody>
          <a:bodyPr wrap="none" rtlCol="0" anchor="ctr">
            <a:spAutoFit/>
          </a:bodyPr>
          <a:lstStyle/>
          <a:p>
            <a:pPr algn="ctr">
              <a:lnSpc>
                <a:spcPct val="120000"/>
              </a:lnSpc>
              <a:defRPr/>
            </a:pPr>
            <a:r>
              <a:rPr lang="zh-CN" altLang="zh-CN" sz="8000" b="1" dirty="0">
                <a:solidFill>
                  <a:schemeClr val="bg1"/>
                </a:solidFill>
                <a:latin typeface="+mj-ea"/>
                <a:ea typeface="+mj-ea"/>
              </a:rPr>
              <a:t>考点一　物质的组成</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678" y="590660"/>
            <a:ext cx="11388152" cy="3919254"/>
          </a:xfrm>
          <a:prstGeom prst="rect">
            <a:avLst/>
          </a:prstGeom>
        </p:spPr>
        <p:txBody>
          <a:bodyPr wrap="square" lIns="121898" tIns="60948" rIns="121898" bIns="60948">
            <a:spAutoFit/>
          </a:bodyPr>
          <a:lstStyle/>
          <a:p>
            <a:pPr algn="just">
              <a:lnSpc>
                <a:spcPct val="150000"/>
              </a:lnSpc>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能与酸反应生成盐和水的氧化物一定是碱性氧化物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7)</a:t>
            </a:r>
            <a:r>
              <a:rPr lang="zh-CN" altLang="zh-CN" sz="2800" kern="100" dirty="0">
                <a:solidFill>
                  <a:prstClr val="black"/>
                </a:solidFill>
                <a:latin typeface="Times New Roman"/>
                <a:ea typeface="华文细黑"/>
                <a:cs typeface="Times New Roman"/>
              </a:rPr>
              <a:t>能与碱反应生成盐和水的氧化物一定是酸性氧化物</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(8)</a:t>
            </a:r>
            <a:r>
              <a:rPr lang="zh-CN" altLang="zh-CN" sz="2800" kern="100" dirty="0">
                <a:solidFill>
                  <a:prstClr val="black"/>
                </a:solidFill>
                <a:latin typeface="Times New Roman"/>
                <a:ea typeface="华文细黑"/>
                <a:cs typeface="Times New Roman"/>
              </a:rPr>
              <a:t>溶于水呈酸性的是酸，呈碱性的是碱</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(9)HCOOH</a:t>
            </a:r>
            <a:r>
              <a:rPr lang="zh-CN" altLang="zh-CN" sz="2800" kern="100" dirty="0">
                <a:solidFill>
                  <a:prstClr val="black"/>
                </a:solidFill>
                <a:latin typeface="Times New Roman"/>
                <a:ea typeface="华文细黑"/>
                <a:cs typeface="Times New Roman"/>
              </a:rPr>
              <a:t>含有两个氢，所以是二元酸</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盐一定由金属离子和酸根离子组成</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(11)</a:t>
            </a:r>
            <a:r>
              <a:rPr lang="zh-CN" altLang="zh-CN" sz="2800" kern="100" dirty="0">
                <a:solidFill>
                  <a:prstClr val="black"/>
                </a:solidFill>
                <a:latin typeface="Times New Roman"/>
                <a:ea typeface="华文细黑"/>
                <a:cs typeface="Times New Roman"/>
              </a:rPr>
              <a:t>盐只有一种阳离子和一种酸根离子组成</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p:txBody>
      </p:sp>
      <p:sp>
        <p:nvSpPr>
          <p:cNvPr id="2" name="矩形 1"/>
          <p:cNvSpPr/>
          <p:nvPr/>
        </p:nvSpPr>
        <p:spPr>
          <a:xfrm>
            <a:off x="8893105" y="746251"/>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5" name="矩形 4"/>
          <p:cNvSpPr/>
          <p:nvPr/>
        </p:nvSpPr>
        <p:spPr>
          <a:xfrm>
            <a:off x="8890743" y="1382748"/>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6" name="矩形 5"/>
          <p:cNvSpPr/>
          <p:nvPr/>
        </p:nvSpPr>
        <p:spPr>
          <a:xfrm>
            <a:off x="6700540" y="2068103"/>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7" name="矩形 6"/>
          <p:cNvSpPr/>
          <p:nvPr/>
        </p:nvSpPr>
        <p:spPr>
          <a:xfrm>
            <a:off x="6556524" y="2713617"/>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8" name="矩形 7"/>
          <p:cNvSpPr/>
          <p:nvPr/>
        </p:nvSpPr>
        <p:spPr>
          <a:xfrm>
            <a:off x="6556524" y="3326964"/>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9" name="矩形 8"/>
          <p:cNvSpPr/>
          <p:nvPr/>
        </p:nvSpPr>
        <p:spPr>
          <a:xfrm>
            <a:off x="7279004" y="3975036"/>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2" action="ppaction://hlinksldjump"/>
          </p:cNvPr>
          <p:cNvSpPr>
            <a:spLocks noChangeArrowheads="1"/>
          </p:cNvSpPr>
          <p:nvPr/>
        </p:nvSpPr>
        <p:spPr bwMode="auto">
          <a:xfrm>
            <a:off x="10620135"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1122313"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1600349"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297274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45418"/>
            <a:ext cx="11388152" cy="1415748"/>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题组二　把握分类标准，理清物质类别</a:t>
            </a:r>
          </a:p>
          <a:p>
            <a:pPr>
              <a:lnSpc>
                <a:spcPct val="15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下列物质的分类正确的是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085555311"/>
              </p:ext>
            </p:extLst>
          </p:nvPr>
        </p:nvGraphicFramePr>
        <p:xfrm>
          <a:off x="456892" y="1454210"/>
          <a:ext cx="11059963" cy="3200400"/>
        </p:xfrm>
        <a:graphic>
          <a:graphicData uri="http://schemas.openxmlformats.org/drawingml/2006/table">
            <a:tbl>
              <a:tblPr/>
              <a:tblGrid>
                <a:gridCol w="1374914"/>
                <a:gridCol w="1807941"/>
                <a:gridCol w="1612490"/>
                <a:gridCol w="1669778"/>
                <a:gridCol w="2369028"/>
                <a:gridCol w="2225812"/>
              </a:tblGrid>
              <a:tr h="0">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碱</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酸</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盐</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碱性氧化物</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酸性氧化物</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A</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3</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H</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SO</a:t>
                      </a:r>
                      <a:r>
                        <a:rPr lang="en-US" sz="2800" kern="100" baseline="-25000">
                          <a:effectLst/>
                          <a:latin typeface="Times New Roman"/>
                          <a:ea typeface="华文细黑"/>
                          <a:cs typeface="Courier New"/>
                        </a:rPr>
                        <a:t>4</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NaOH</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SO</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CO</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B</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err="1">
                          <a:effectLst/>
                          <a:latin typeface="Times New Roman"/>
                          <a:ea typeface="华文细黑"/>
                          <a:cs typeface="Courier New"/>
                        </a:rPr>
                        <a:t>NaOH</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HCl</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NaCl</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Na</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NO</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KOH</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HNO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CaCO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CaO</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Mn</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7</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D</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NaOH</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err="1">
                          <a:effectLst/>
                          <a:latin typeface="Times New Roman"/>
                          <a:ea typeface="华文细黑"/>
                          <a:cs typeface="Courier New"/>
                        </a:rPr>
                        <a:t>HCl</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CaF</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Na</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373931" y="4643770"/>
            <a:ext cx="11409907" cy="2031325"/>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属于盐，</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属于碱，</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属于酸性氧化物；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属于不成盐氧化物；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不是碱性氧化物</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矩形 5"/>
          <p:cNvSpPr/>
          <p:nvPr/>
        </p:nvSpPr>
        <p:spPr>
          <a:xfrm>
            <a:off x="4821897" y="621482"/>
            <a:ext cx="518091" cy="823752"/>
          </a:xfrm>
          <a:prstGeom prst="rect">
            <a:avLst/>
          </a:prstGeom>
        </p:spPr>
        <p:txBody>
          <a:bodyPr wrap="none">
            <a:spAutoFit/>
          </a:bodyPr>
          <a:lstStyle/>
          <a:p>
            <a:pPr algn="just">
              <a:lnSpc>
                <a:spcPct val="150000"/>
              </a:lnSpc>
              <a:spcAft>
                <a:spcPts val="0"/>
              </a:spcAft>
              <a:tabLst>
                <a:tab pos="1890395" algn="l"/>
              </a:tabLst>
            </a:pPr>
            <a:r>
              <a:rPr lang="en-US" altLang="zh-CN" sz="3600" b="1" kern="100" dirty="0" smtClean="0">
                <a:solidFill>
                  <a:srgbClr val="FF0000"/>
                </a:solidFill>
                <a:latin typeface="Times New Roman"/>
                <a:cs typeface="Times New Roman"/>
              </a:rPr>
              <a:t>C</a:t>
            </a:r>
            <a:endParaRPr lang="zh-CN" altLang="zh-CN" sz="3600" b="1" kern="100" dirty="0">
              <a:solidFill>
                <a:srgbClr val="FF0000"/>
              </a:solidFill>
              <a:latin typeface="Times New Roman"/>
              <a:cs typeface="Times New Roman"/>
            </a:endParaRPr>
          </a:p>
        </p:txBody>
      </p:sp>
      <p:sp>
        <p:nvSpPr>
          <p:cNvPr id="7" name="Rectangle 21">
            <a:hlinkClick r:id="rId2" action="ppaction://hlinksldjump"/>
          </p:cNvPr>
          <p:cNvSpPr>
            <a:spLocks noChangeArrowheads="1"/>
          </p:cNvSpPr>
          <p:nvPr/>
        </p:nvSpPr>
        <p:spPr bwMode="auto">
          <a:xfrm>
            <a:off x="10620135"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1122313"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600349"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5687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95686" y="385138"/>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下表所列物质或概念间的从属关系符合下图所示关系的是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pic>
        <p:nvPicPr>
          <p:cNvPr id="12290" name="Picture 2" descr="HX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8822" y="1218597"/>
            <a:ext cx="2886417" cy="1935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表格 2"/>
          <p:cNvGraphicFramePr>
            <a:graphicFrameLocks noGrp="1"/>
          </p:cNvGraphicFramePr>
          <p:nvPr>
            <p:extLst>
              <p:ext uri="{D42A27DB-BD31-4B8C-83A1-F6EECF244321}">
                <p14:modId xmlns:p14="http://schemas.microsoft.com/office/powerpoint/2010/main" val="3028134923"/>
              </p:ext>
            </p:extLst>
          </p:nvPr>
        </p:nvGraphicFramePr>
        <p:xfrm>
          <a:off x="694606" y="3233410"/>
          <a:ext cx="9865095" cy="3200400"/>
        </p:xfrm>
        <a:graphic>
          <a:graphicData uri="http://schemas.openxmlformats.org/drawingml/2006/table">
            <a:tbl>
              <a:tblPr/>
              <a:tblGrid>
                <a:gridCol w="1190180"/>
                <a:gridCol w="2432991"/>
                <a:gridCol w="2846365"/>
                <a:gridCol w="3395559"/>
              </a:tblGrid>
              <a:tr h="49083">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X</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Y</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Z</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83">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A</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光导纤维</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酸性氧化物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传统无机非金属材料</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83">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B</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纯碱</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碱</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化合物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83">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氧化物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化合物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纯净物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83">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D</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H</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SO</a:t>
                      </a:r>
                      <a:r>
                        <a:rPr lang="en-US" sz="2800" kern="100" baseline="-25000">
                          <a:effectLst/>
                          <a:latin typeface="Times New Roman"/>
                          <a:ea typeface="华文细黑"/>
                          <a:cs typeface="Courier New"/>
                        </a:rPr>
                        <a:t>4</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含氧酸</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强酸</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21">
            <a:hlinkClick r:id="rId3" action="ppaction://hlinksldjump"/>
          </p:cNvPr>
          <p:cNvSpPr>
            <a:spLocks noChangeArrowheads="1"/>
          </p:cNvSpPr>
          <p:nvPr/>
        </p:nvSpPr>
        <p:spPr bwMode="auto">
          <a:xfrm>
            <a:off x="10620135"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11122313"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1600349"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6485526" y="1221362"/>
            <a:ext cx="5561138"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A.</a:t>
            </a:r>
            <a:r>
              <a:rPr lang="zh-CN" altLang="zh-CN" sz="2800" b="1" kern="100" dirty="0" smtClean="0">
                <a:solidFill>
                  <a:srgbClr val="FF0000"/>
                </a:solidFill>
                <a:latin typeface="Times New Roman"/>
                <a:ea typeface="华文细黑"/>
                <a:cs typeface="Times New Roman"/>
              </a:rPr>
              <a:t>光导纤维</a:t>
            </a:r>
            <a:r>
              <a:rPr lang="zh-CN" altLang="zh-CN" sz="2800" b="1" kern="100" dirty="0">
                <a:solidFill>
                  <a:srgbClr val="FF0000"/>
                </a:solidFill>
                <a:latin typeface="Times New Roman"/>
                <a:ea typeface="华文细黑"/>
                <a:cs typeface="Times New Roman"/>
              </a:rPr>
              <a:t>是新型无机非金属材料</a:t>
            </a:r>
            <a:endParaRPr lang="zh-CN" altLang="en-US" sz="2800" b="1" dirty="0">
              <a:solidFill>
                <a:srgbClr val="FF0000"/>
              </a:solidFill>
            </a:endParaRPr>
          </a:p>
        </p:txBody>
      </p:sp>
      <p:sp>
        <p:nvSpPr>
          <p:cNvPr id="11" name="矩形 10"/>
          <p:cNvSpPr/>
          <p:nvPr/>
        </p:nvSpPr>
        <p:spPr>
          <a:xfrm>
            <a:off x="6498226" y="1845618"/>
            <a:ext cx="4490143" cy="523220"/>
          </a:xfrm>
          <a:prstGeom prst="rect">
            <a:avLst/>
          </a:prstGeom>
        </p:spPr>
        <p:txBody>
          <a:bodyPr wrap="square">
            <a:spAutoFit/>
          </a:bodyPr>
          <a:lstStyle/>
          <a:p>
            <a:r>
              <a:rPr lang="en-US" altLang="zh-CN" sz="2800" b="1" kern="100" dirty="0" smtClean="0">
                <a:solidFill>
                  <a:srgbClr val="FF0000"/>
                </a:solidFill>
                <a:latin typeface="Times New Roman"/>
                <a:ea typeface="华文细黑"/>
                <a:cs typeface="Times New Roman"/>
              </a:rPr>
              <a:t>B.</a:t>
            </a:r>
            <a:r>
              <a:rPr lang="zh-CN" altLang="en-US" sz="2800" b="1" kern="100" dirty="0" smtClean="0">
                <a:solidFill>
                  <a:srgbClr val="FF0000"/>
                </a:solidFill>
                <a:latin typeface="Times New Roman"/>
                <a:ea typeface="华文细黑"/>
                <a:cs typeface="Times New Roman"/>
              </a:rPr>
              <a:t>纯碱是盐而不是碱</a:t>
            </a:r>
            <a:endParaRPr lang="zh-CN" altLang="en-US" sz="2800" b="1" dirty="0">
              <a:solidFill>
                <a:srgbClr val="FF0000"/>
              </a:solidFill>
            </a:endParaRPr>
          </a:p>
        </p:txBody>
      </p:sp>
      <p:sp>
        <p:nvSpPr>
          <p:cNvPr id="12" name="矩形 11"/>
          <p:cNvSpPr/>
          <p:nvPr/>
        </p:nvSpPr>
        <p:spPr>
          <a:xfrm>
            <a:off x="6512740" y="2490201"/>
            <a:ext cx="5546624" cy="954107"/>
          </a:xfrm>
          <a:prstGeom prst="rect">
            <a:avLst/>
          </a:prstGeom>
        </p:spPr>
        <p:txBody>
          <a:bodyPr wrap="square">
            <a:spAutoFit/>
          </a:bodyPr>
          <a:lstStyle/>
          <a:p>
            <a:r>
              <a:rPr lang="en-US" altLang="zh-CN" sz="2800" b="1" kern="100" dirty="0">
                <a:solidFill>
                  <a:srgbClr val="FF0000"/>
                </a:solidFill>
                <a:latin typeface="Times New Roman"/>
                <a:ea typeface="华文细黑"/>
                <a:cs typeface="Times New Roman"/>
              </a:rPr>
              <a:t>D</a:t>
            </a:r>
            <a:r>
              <a:rPr lang="en-US" altLang="zh-CN" sz="2800" b="1" kern="100" dirty="0" smtClean="0">
                <a:solidFill>
                  <a:srgbClr val="FF0000"/>
                </a:solidFill>
                <a:latin typeface="Times New Roman"/>
                <a:ea typeface="华文细黑"/>
                <a:cs typeface="Times New Roman"/>
              </a:rPr>
              <a:t>. </a:t>
            </a:r>
            <a:r>
              <a:rPr lang="en-US" altLang="zh-CN" sz="2800" b="1" kern="100" dirty="0">
                <a:solidFill>
                  <a:srgbClr val="FF0000"/>
                </a:solidFill>
                <a:latin typeface="Times New Roman"/>
                <a:ea typeface="华文细黑"/>
                <a:cs typeface="Times New Roman"/>
              </a:rPr>
              <a:t>H</a:t>
            </a:r>
            <a:r>
              <a:rPr lang="en-US" altLang="zh-CN" sz="2800" b="1" kern="100" baseline="-25000" dirty="0">
                <a:solidFill>
                  <a:srgbClr val="FF0000"/>
                </a:solidFill>
                <a:latin typeface="Times New Roman"/>
                <a:ea typeface="华文细黑"/>
                <a:cs typeface="Times New Roman"/>
              </a:rPr>
              <a:t>2</a:t>
            </a:r>
            <a:r>
              <a:rPr lang="en-US" altLang="zh-CN" sz="2800" b="1" kern="100" dirty="0">
                <a:solidFill>
                  <a:srgbClr val="FF0000"/>
                </a:solidFill>
                <a:latin typeface="Times New Roman"/>
                <a:ea typeface="华文细黑"/>
                <a:cs typeface="Times New Roman"/>
              </a:rPr>
              <a:t>SO</a:t>
            </a:r>
            <a:r>
              <a:rPr lang="en-US" altLang="zh-CN" sz="2800" b="1" kern="100" baseline="-25000" dirty="0">
                <a:solidFill>
                  <a:srgbClr val="FF0000"/>
                </a:solidFill>
                <a:latin typeface="Times New Roman"/>
                <a:ea typeface="华文细黑"/>
                <a:cs typeface="Times New Roman"/>
              </a:rPr>
              <a:t>4</a:t>
            </a:r>
            <a:r>
              <a:rPr lang="zh-CN" altLang="en-US" sz="2800" b="1" kern="100" dirty="0">
                <a:solidFill>
                  <a:srgbClr val="FF0000"/>
                </a:solidFill>
                <a:latin typeface="Times New Roman"/>
                <a:ea typeface="华文细黑"/>
                <a:cs typeface="Times New Roman"/>
              </a:rPr>
              <a:t>是含氧酸，但含氧</a:t>
            </a:r>
            <a:r>
              <a:rPr lang="zh-CN" altLang="en-US" sz="2800" b="1" kern="100" dirty="0" smtClean="0">
                <a:solidFill>
                  <a:srgbClr val="FF0000"/>
                </a:solidFill>
                <a:latin typeface="Times New Roman"/>
                <a:ea typeface="华文细黑"/>
                <a:cs typeface="Times New Roman"/>
              </a:rPr>
              <a:t>酸</a:t>
            </a:r>
            <a:endParaRPr lang="en-US" altLang="zh-CN" sz="2800" b="1" kern="100" dirty="0" smtClean="0">
              <a:solidFill>
                <a:srgbClr val="FF0000"/>
              </a:solidFill>
              <a:latin typeface="Times New Roman"/>
              <a:ea typeface="华文细黑"/>
              <a:cs typeface="Times New Roman"/>
            </a:endParaRPr>
          </a:p>
          <a:p>
            <a:r>
              <a:rPr lang="en-US" altLang="zh-CN" sz="2800" b="1" kern="100" dirty="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不一</a:t>
            </a:r>
            <a:r>
              <a:rPr lang="zh-CN" altLang="en-US" sz="2800" b="1" kern="100" dirty="0">
                <a:solidFill>
                  <a:srgbClr val="FF0000"/>
                </a:solidFill>
                <a:latin typeface="Times New Roman"/>
                <a:ea typeface="华文细黑"/>
                <a:cs typeface="Times New Roman"/>
              </a:rPr>
              <a:t>定都是强酸</a:t>
            </a:r>
            <a:endParaRPr lang="zh-CN" altLang="en-US" sz="2800" b="1" dirty="0">
              <a:solidFill>
                <a:srgbClr val="FF0000"/>
              </a:solidFill>
            </a:endParaRPr>
          </a:p>
        </p:txBody>
      </p:sp>
    </p:spTree>
    <p:extLst>
      <p:ext uri="{BB962C8B-B14F-4D97-AF65-F5344CB8AC3E}">
        <p14:creationId xmlns:p14="http://schemas.microsoft.com/office/powerpoint/2010/main" val="372797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bwMode="auto">
          <a:xfrm>
            <a:off x="1686496" y="-15015"/>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en-US" sz="3200" b="1" dirty="0" smtClean="0">
                <a:solidFill>
                  <a:schemeClr val="bg1"/>
                </a:solidFill>
                <a:latin typeface="+mj-ea"/>
                <a:ea typeface="+mj-ea"/>
                <a:cs typeface="+mn-cs"/>
              </a:rPr>
              <a:t>归纳总结</a:t>
            </a:r>
            <a:endParaRPr lang="zh-CN" altLang="en-US" sz="3200" b="1" dirty="0">
              <a:solidFill>
                <a:schemeClr val="bg1"/>
              </a:solidFill>
              <a:latin typeface="+mj-ea"/>
              <a:ea typeface="+mj-ea"/>
              <a:cs typeface="+mn-cs"/>
            </a:endParaRPr>
          </a:p>
        </p:txBody>
      </p:sp>
      <p:sp>
        <p:nvSpPr>
          <p:cNvPr id="4" name="矩形 3"/>
          <p:cNvSpPr/>
          <p:nvPr/>
        </p:nvSpPr>
        <p:spPr>
          <a:xfrm>
            <a:off x="180390" y="549474"/>
            <a:ext cx="11755638" cy="656846"/>
          </a:xfrm>
          <a:prstGeom prst="rect">
            <a:avLst/>
          </a:prstGeom>
        </p:spPr>
        <p:txBody>
          <a:bodyPr>
            <a:spAutoFit/>
          </a:bodyPr>
          <a:lstStyle/>
          <a:p>
            <a:pPr algn="ctr">
              <a:lnSpc>
                <a:spcPct val="150000"/>
              </a:lnSpc>
              <a:tabLst>
                <a:tab pos="1890395" algn="l"/>
              </a:tabLst>
            </a:pPr>
            <a:r>
              <a:rPr lang="zh-CN" altLang="zh-CN" sz="2800" b="1" kern="100" dirty="0">
                <a:solidFill>
                  <a:srgbClr val="0000FF"/>
                </a:solidFill>
                <a:latin typeface="华文细黑" pitchFamily="2" charset="-122"/>
                <a:ea typeface="华文细黑" pitchFamily="2" charset="-122"/>
                <a:cs typeface="Times New Roman"/>
              </a:rPr>
              <a:t>明晰分类标准是对物质正确分类的</a:t>
            </a:r>
            <a:r>
              <a:rPr lang="zh-CN" altLang="zh-CN" sz="2800" b="1" kern="100" dirty="0" smtClean="0">
                <a:solidFill>
                  <a:srgbClr val="0000FF"/>
                </a:solidFill>
                <a:latin typeface="华文细黑" pitchFamily="2" charset="-122"/>
                <a:ea typeface="华文细黑" pitchFamily="2" charset="-122"/>
                <a:cs typeface="Times New Roman"/>
              </a:rPr>
              <a:t>关键</a:t>
            </a:r>
            <a:endParaRPr lang="zh-CN" altLang="zh-CN" sz="2800" b="1" kern="100" dirty="0">
              <a:solidFill>
                <a:srgbClr val="0000FF"/>
              </a:solidFill>
              <a:latin typeface="华文细黑" pitchFamily="2" charset="-122"/>
              <a:ea typeface="华文细黑" pitchFamily="2" charset="-122"/>
              <a:cs typeface="Times New Roman"/>
            </a:endParaRPr>
          </a:p>
        </p:txBody>
      </p:sp>
      <p:pic>
        <p:nvPicPr>
          <p:cNvPr id="14338" name="Picture 2" descr="HX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1444" y="1257979"/>
            <a:ext cx="7685356" cy="534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791956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616783" y="2792087"/>
            <a:ext cx="10956846" cy="1275414"/>
          </a:xfrm>
          <a:prstGeom prst="rect">
            <a:avLst/>
          </a:prstGeom>
          <a:noFill/>
        </p:spPr>
        <p:txBody>
          <a:bodyPr wrap="none" rtlCol="0" anchor="ctr">
            <a:spAutoFit/>
          </a:bodyPr>
          <a:lstStyle/>
          <a:p>
            <a:pPr algn="ctr">
              <a:lnSpc>
                <a:spcPct val="120000"/>
              </a:lnSpc>
              <a:defRPr/>
            </a:pPr>
            <a:r>
              <a:rPr lang="zh-CN" altLang="zh-CN" sz="7000" b="1" dirty="0">
                <a:solidFill>
                  <a:schemeClr val="bg1"/>
                </a:solidFill>
                <a:latin typeface="+mj-ea"/>
                <a:ea typeface="+mj-ea"/>
              </a:rPr>
              <a:t>考点三　物质的性质与变化</a:t>
            </a:r>
          </a:p>
        </p:txBody>
      </p:sp>
    </p:spTree>
    <p:extLst>
      <p:ext uri="{BB962C8B-B14F-4D97-AF65-F5344CB8AC3E}">
        <p14:creationId xmlns:p14="http://schemas.microsoft.com/office/powerpoint/2010/main" val="30353665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20235" y="728215"/>
            <a:ext cx="11275398" cy="3918484"/>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物质的性质与变化</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根据是否有新物质生成辨析物理变化和化学变化。</a:t>
            </a:r>
            <a:r>
              <a:rPr lang="zh-CN" altLang="zh-CN" sz="2800" b="1" kern="100" dirty="0">
                <a:latin typeface="Times New Roman"/>
                <a:ea typeface="华文细黑"/>
                <a:cs typeface="Times New Roman"/>
              </a:rPr>
              <a:t>应注意：</a:t>
            </a:r>
            <a:r>
              <a:rPr lang="zh-CN" altLang="zh-CN" sz="2800" kern="100" dirty="0">
                <a:latin typeface="Times New Roman"/>
                <a:ea typeface="华文细黑"/>
                <a:cs typeface="Times New Roman"/>
              </a:rPr>
              <a:t>升华、萃取、分液、蒸馏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分馏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、吸附、盐析、金属导电、焰色反应、电离等都归为物理变化，脱水、蛋白质变性、水解、同素异形体互变、电解、熔融盐导电、电解质溶液导电等都归为化学变化。物理变化和化学变化的重点内容如图所示。</a:t>
            </a:r>
            <a:endParaRPr lang="zh-CN" altLang="zh-CN" sz="2800" kern="100" dirty="0">
              <a:effectLst/>
              <a:latin typeface="宋体"/>
              <a:cs typeface="Courier New"/>
            </a:endParaRPr>
          </a:p>
        </p:txBody>
      </p:sp>
    </p:spTree>
    <p:extLst>
      <p:ext uri="{BB962C8B-B14F-4D97-AF65-F5344CB8AC3E}">
        <p14:creationId xmlns:p14="http://schemas.microsoft.com/office/powerpoint/2010/main" val="24980251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X3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2238" y="261214"/>
            <a:ext cx="7661400" cy="647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75102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3497" y="177859"/>
            <a:ext cx="11275398"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化学反应的</a:t>
            </a:r>
            <a:r>
              <a:rPr lang="zh-CN" altLang="zh-CN" sz="2800" kern="100" dirty="0" smtClean="0">
                <a:latin typeface="Times New Roman"/>
                <a:ea typeface="华文细黑"/>
                <a:cs typeface="Times New Roman"/>
              </a:rPr>
              <a:t>分类</a:t>
            </a:r>
            <a:endParaRPr lang="zh-CN" altLang="zh-CN" sz="1050" kern="100" dirty="0">
              <a:latin typeface="宋体"/>
              <a:cs typeface="Courier New"/>
            </a:endParaRPr>
          </a:p>
        </p:txBody>
      </p:sp>
      <p:sp>
        <p:nvSpPr>
          <p:cNvPr id="5" name="矩形 4"/>
          <p:cNvSpPr/>
          <p:nvPr/>
        </p:nvSpPr>
        <p:spPr>
          <a:xfrm>
            <a:off x="401611" y="2050067"/>
            <a:ext cx="543739" cy="2677656"/>
          </a:xfrm>
          <a:prstGeom prst="rect">
            <a:avLst/>
          </a:prstGeom>
        </p:spPr>
        <p:txBody>
          <a:bodyPr wrap="none">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化</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学</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反</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应</a:t>
            </a:r>
            <a:endParaRPr lang="zh-CN" altLang="zh-CN" sz="2800" kern="100" dirty="0">
              <a:effectLst/>
              <a:latin typeface="宋体"/>
              <a:cs typeface="Courier New"/>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784387579"/>
              </p:ext>
            </p:extLst>
          </p:nvPr>
        </p:nvGraphicFramePr>
        <p:xfrm>
          <a:off x="1062850" y="846568"/>
          <a:ext cx="10879137" cy="5543550"/>
        </p:xfrm>
        <a:graphic>
          <a:graphicData uri="http://schemas.openxmlformats.org/presentationml/2006/ole">
            <mc:AlternateContent xmlns:mc="http://schemas.openxmlformats.org/markup-compatibility/2006">
              <mc:Choice xmlns:v="urn:schemas-microsoft-com:vml" Requires="v">
                <p:oleObj spid="_x0000_s16735" name="文档" r:id="rId3" imgW="11024529" imgH="5599981" progId="Word.Document.12">
                  <p:embed/>
                </p:oleObj>
              </mc:Choice>
              <mc:Fallback>
                <p:oleObj name="文档" r:id="rId3" imgW="11024529" imgH="5599981" progId="Word.Document.12">
                  <p:embed/>
                  <p:pic>
                    <p:nvPicPr>
                      <p:cNvPr id="0" name=""/>
                      <p:cNvPicPr/>
                      <p:nvPr/>
                    </p:nvPicPr>
                    <p:blipFill>
                      <a:blip r:embed="rId4"/>
                      <a:stretch>
                        <a:fillRect/>
                      </a:stretch>
                    </p:blipFill>
                    <p:spPr>
                      <a:xfrm>
                        <a:off x="1062850" y="846568"/>
                        <a:ext cx="10879137" cy="5543550"/>
                      </a:xfrm>
                      <a:prstGeom prst="rect">
                        <a:avLst/>
                      </a:prstGeom>
                    </p:spPr>
                  </p:pic>
                </p:oleObj>
              </mc:Fallback>
            </mc:AlternateContent>
          </a:graphicData>
        </a:graphic>
      </p:graphicFrame>
      <p:sp>
        <p:nvSpPr>
          <p:cNvPr id="8" name="矩形 7"/>
          <p:cNvSpPr/>
          <p:nvPr/>
        </p:nvSpPr>
        <p:spPr>
          <a:xfrm>
            <a:off x="7305204" y="1079238"/>
            <a:ext cx="1620957"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化合反应</a:t>
            </a:r>
            <a:endParaRPr lang="zh-CN" altLang="en-US" sz="2800" kern="100" dirty="0">
              <a:solidFill>
                <a:srgbClr val="0000FF"/>
              </a:solidFill>
              <a:latin typeface="Times New Roman"/>
              <a:ea typeface="华文细黑"/>
              <a:cs typeface="Times New Roman"/>
            </a:endParaRPr>
          </a:p>
        </p:txBody>
      </p:sp>
      <p:sp>
        <p:nvSpPr>
          <p:cNvPr id="9" name="矩形 8"/>
          <p:cNvSpPr/>
          <p:nvPr/>
        </p:nvSpPr>
        <p:spPr>
          <a:xfrm>
            <a:off x="7305204" y="1546011"/>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分解反应</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7316779" y="1978059"/>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置换反应</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7323591" y="2467982"/>
            <a:ext cx="198002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复分解反应</a:t>
            </a:r>
            <a:endParaRPr lang="zh-CN" altLang="en-US" sz="2800" kern="100" dirty="0">
              <a:solidFill>
                <a:srgbClr val="0000FF"/>
              </a:solidFill>
              <a:latin typeface="Times New Roman"/>
              <a:ea typeface="华文细黑"/>
              <a:cs typeface="Times New Roman"/>
            </a:endParaRPr>
          </a:p>
        </p:txBody>
      </p:sp>
      <p:sp>
        <p:nvSpPr>
          <p:cNvPr id="12" name="矩形 11"/>
          <p:cNvSpPr/>
          <p:nvPr/>
        </p:nvSpPr>
        <p:spPr>
          <a:xfrm>
            <a:off x="2679210" y="3388895"/>
            <a:ext cx="2339102"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有无离子参与</a:t>
            </a:r>
            <a:endParaRPr lang="zh-CN" altLang="en-US" sz="2800" kern="100" dirty="0">
              <a:solidFill>
                <a:srgbClr val="0000FF"/>
              </a:solidFill>
              <a:latin typeface="Times New Roman"/>
              <a:ea typeface="华文细黑"/>
              <a:cs typeface="Times New Roman"/>
            </a:endParaRPr>
          </a:p>
        </p:txBody>
      </p:sp>
      <p:sp>
        <p:nvSpPr>
          <p:cNvPr id="13" name="矩形 12"/>
          <p:cNvSpPr/>
          <p:nvPr/>
        </p:nvSpPr>
        <p:spPr>
          <a:xfrm>
            <a:off x="2661846" y="4558772"/>
            <a:ext cx="2339102"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有无电子转移</a:t>
            </a:r>
            <a:endParaRPr lang="zh-CN" altLang="en-US" sz="2800" kern="100" dirty="0">
              <a:solidFill>
                <a:srgbClr val="0000FF"/>
              </a:solidFill>
              <a:latin typeface="Times New Roman"/>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064602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2"/>
                                        </p:tgtEl>
                                      </p:cBhvr>
                                    </p:animEffect>
                                    <p:set>
                                      <p:cBhvr>
                                        <p:cTn id="43" dur="1" fill="hold">
                                          <p:stCondLst>
                                            <p:cond delay="499"/>
                                          </p:stCondLst>
                                        </p:cTn>
                                        <p:tgtEl>
                                          <p:spTgt spid="12"/>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8" grpId="0"/>
      <p:bldP spid="8" grpId="1"/>
      <p:bldP spid="9" grpId="0"/>
      <p:bldP spid="9" grpId="1"/>
      <p:bldP spid="10" grpId="0"/>
      <p:bldP spid="10" grpId="1"/>
      <p:bldP spid="11" grpId="0"/>
      <p:bldP spid="11" grpId="1"/>
      <p:bldP spid="12" grpId="0"/>
      <p:bldP spid="12" grpId="1"/>
      <p:bldP spid="13" grpId="0"/>
      <p:bldP spid="1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extLst>
              <p:ext uri="{D42A27DB-BD31-4B8C-83A1-F6EECF244321}">
                <p14:modId xmlns:p14="http://schemas.microsoft.com/office/powerpoint/2010/main" val="3876283539"/>
              </p:ext>
            </p:extLst>
          </p:nvPr>
        </p:nvGraphicFramePr>
        <p:xfrm>
          <a:off x="1689198" y="792311"/>
          <a:ext cx="8726488" cy="3357563"/>
        </p:xfrm>
        <a:graphic>
          <a:graphicData uri="http://schemas.openxmlformats.org/presentationml/2006/ole">
            <mc:AlternateContent xmlns:mc="http://schemas.openxmlformats.org/markup-compatibility/2006">
              <mc:Choice xmlns:v="urn:schemas-microsoft-com:vml" Requires="v">
                <p:oleObj spid="_x0000_s17757" name="文档" r:id="rId3" imgW="8844185" imgH="3396651" progId="Word.Document.12">
                  <p:embed/>
                </p:oleObj>
              </mc:Choice>
              <mc:Fallback>
                <p:oleObj name="文档" r:id="rId3" imgW="8844185" imgH="3396651" progId="Word.Document.12">
                  <p:embed/>
                  <p:pic>
                    <p:nvPicPr>
                      <p:cNvPr id="0" name=""/>
                      <p:cNvPicPr/>
                      <p:nvPr/>
                    </p:nvPicPr>
                    <p:blipFill>
                      <a:blip r:embed="rId4"/>
                      <a:stretch>
                        <a:fillRect/>
                      </a:stretch>
                    </p:blipFill>
                    <p:spPr>
                      <a:xfrm>
                        <a:off x="1689198" y="792311"/>
                        <a:ext cx="8726488" cy="3357563"/>
                      </a:xfrm>
                      <a:prstGeom prst="rect">
                        <a:avLst/>
                      </a:prstGeom>
                    </p:spPr>
                  </p:pic>
                </p:oleObj>
              </mc:Fallback>
            </mc:AlternateContent>
          </a:graphicData>
        </a:graphic>
      </p:graphicFrame>
      <p:sp>
        <p:nvSpPr>
          <p:cNvPr id="6" name="矩形 5"/>
          <p:cNvSpPr/>
          <p:nvPr/>
        </p:nvSpPr>
        <p:spPr>
          <a:xfrm>
            <a:off x="1055195" y="621896"/>
            <a:ext cx="543739" cy="2677656"/>
          </a:xfrm>
          <a:prstGeom prst="rect">
            <a:avLst/>
          </a:prstGeom>
        </p:spPr>
        <p:txBody>
          <a:bodyPr wrap="none">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化</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学</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反</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应</a:t>
            </a:r>
            <a:endParaRPr lang="zh-CN" altLang="zh-CN" sz="2800" kern="100" dirty="0">
              <a:effectLst/>
              <a:latin typeface="宋体"/>
              <a:cs typeface="Courier New"/>
            </a:endParaRPr>
          </a:p>
        </p:txBody>
      </p:sp>
      <p:sp>
        <p:nvSpPr>
          <p:cNvPr id="2" name="矩形 1"/>
          <p:cNvSpPr/>
          <p:nvPr/>
        </p:nvSpPr>
        <p:spPr>
          <a:xfrm>
            <a:off x="6507555" y="861070"/>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可逆反应</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6460753" y="1376271"/>
            <a:ext cx="198002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不可逆反应</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5487366" y="1884743"/>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吸热反应</a:t>
            </a:r>
            <a:endParaRPr lang="zh-CN" altLang="en-US" sz="2800" kern="100" dirty="0">
              <a:solidFill>
                <a:srgbClr val="0000FF"/>
              </a:solidFill>
              <a:latin typeface="Times New Roman"/>
              <a:ea typeface="华文细黑"/>
              <a:cs typeface="Times New Roman"/>
            </a:endParaRPr>
          </a:p>
        </p:txBody>
      </p:sp>
      <p:sp>
        <p:nvSpPr>
          <p:cNvPr id="9" name="矩形 8"/>
          <p:cNvSpPr/>
          <p:nvPr/>
        </p:nvSpPr>
        <p:spPr>
          <a:xfrm>
            <a:off x="5473735" y="2365649"/>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放热反应</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0803015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2" grpId="0"/>
      <p:bldP spid="2" grpId="1"/>
      <p:bldP spid="3" grpId="0"/>
      <p:bldP spid="3" grpId="1"/>
      <p:bldP spid="8" grpId="0"/>
      <p:bldP spid="8" grpId="1"/>
      <p:bldP spid="9" grpId="0"/>
      <p:bldP spid="9"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4054" y="226717"/>
            <a:ext cx="11163760"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rPr>
              <a:t>3.</a:t>
            </a:r>
            <a:r>
              <a:rPr lang="zh-CN" altLang="zh-CN" sz="2800" kern="100" dirty="0">
                <a:latin typeface="Times New Roman"/>
                <a:ea typeface="华文细黑"/>
                <a:cs typeface="Times New Roman"/>
              </a:rPr>
              <a:t>物质变化中的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三馏</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四色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五解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十四化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归类</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2930703428"/>
              </p:ext>
            </p:extLst>
          </p:nvPr>
        </p:nvGraphicFramePr>
        <p:xfrm>
          <a:off x="596898" y="1109474"/>
          <a:ext cx="10729192" cy="4480560"/>
        </p:xfrm>
        <a:graphic>
          <a:graphicData uri="http://schemas.openxmlformats.org/drawingml/2006/table">
            <a:tbl>
              <a:tblPr/>
              <a:tblGrid>
                <a:gridCol w="1498289"/>
                <a:gridCol w="2843319"/>
                <a:gridCol w="6387584"/>
              </a:tblGrid>
              <a:tr h="107068">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 </a:t>
                      </a:r>
                      <a:endParaRPr lang="zh-CN" sz="2800"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物理变化</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化学变化</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7068">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三馏</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蒸馏、分馏</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干馏</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7068">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四色</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焰色反应</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显色反应、颜色反应、指示剂变色反应</a:t>
                      </a:r>
                      <a:endParaRPr lang="zh-CN" sz="2800"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7068">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五解</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潮解</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分解、电解、水解、裂解</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203">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十四化</a:t>
                      </a:r>
                      <a:endParaRPr lang="zh-CN" sz="2800" kern="100" baseline="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熔化、汽化、</a:t>
                      </a:r>
                      <a:endParaRPr lang="zh-CN" sz="2800" kern="100" baseline="0" dirty="0">
                        <a:effectLst/>
                        <a:latin typeface="宋体"/>
                        <a:cs typeface="Courier New"/>
                      </a:endParaRPr>
                    </a:p>
                    <a:p>
                      <a:pPr algn="ctr">
                        <a:lnSpc>
                          <a:spcPct val="150000"/>
                        </a:lnSpc>
                        <a:spcAft>
                          <a:spcPts val="0"/>
                        </a:spcAft>
                        <a:tabLst>
                          <a:tab pos="1890395" algn="l"/>
                        </a:tabLst>
                      </a:pPr>
                      <a:r>
                        <a:rPr lang="zh-CN" sz="2800" kern="100" baseline="0" dirty="0">
                          <a:effectLst/>
                          <a:latin typeface="Times New Roman"/>
                          <a:ea typeface="华文细黑"/>
                          <a:cs typeface="Times New Roman"/>
                        </a:rPr>
                        <a:t>液化、升华</a:t>
                      </a:r>
                      <a:endParaRPr lang="zh-CN" sz="2800"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氧化、风化、钝化、催化、</a:t>
                      </a:r>
                      <a:endParaRPr lang="zh-CN" sz="2800" kern="100" baseline="0" dirty="0">
                        <a:effectLst/>
                        <a:latin typeface="宋体"/>
                        <a:cs typeface="Courier New"/>
                      </a:endParaRPr>
                    </a:p>
                    <a:p>
                      <a:pPr algn="ctr">
                        <a:lnSpc>
                          <a:spcPct val="150000"/>
                        </a:lnSpc>
                        <a:spcAft>
                          <a:spcPts val="0"/>
                        </a:spcAft>
                        <a:tabLst>
                          <a:tab pos="1890395" algn="l"/>
                        </a:tabLst>
                      </a:pPr>
                      <a:r>
                        <a:rPr lang="zh-CN" sz="2800" kern="100" baseline="0" dirty="0">
                          <a:effectLst/>
                          <a:latin typeface="Times New Roman"/>
                          <a:ea typeface="华文细黑"/>
                          <a:cs typeface="Times New Roman"/>
                        </a:rPr>
                        <a:t>皂化、歧化、硝化、酯化、</a:t>
                      </a:r>
                      <a:endParaRPr lang="zh-CN" sz="2800" kern="100" baseline="0" dirty="0">
                        <a:effectLst/>
                        <a:latin typeface="宋体"/>
                        <a:cs typeface="Courier New"/>
                      </a:endParaRPr>
                    </a:p>
                    <a:p>
                      <a:pPr algn="ctr">
                        <a:lnSpc>
                          <a:spcPct val="150000"/>
                        </a:lnSpc>
                        <a:spcAft>
                          <a:spcPts val="0"/>
                        </a:spcAft>
                        <a:tabLst>
                          <a:tab pos="1890395" algn="l"/>
                        </a:tabLst>
                      </a:pPr>
                      <a:r>
                        <a:rPr lang="zh-CN" sz="2800" kern="100" baseline="0" dirty="0">
                          <a:effectLst/>
                          <a:latin typeface="Times New Roman"/>
                          <a:ea typeface="华文细黑"/>
                          <a:cs typeface="Times New Roman"/>
                        </a:rPr>
                        <a:t>裂化、油脂的硬化</a:t>
                      </a:r>
                      <a:endParaRPr lang="zh-CN" sz="2800" kern="100" baseline="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549201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87720" y="693490"/>
            <a:ext cx="11733225" cy="270841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元素、物质及微粒间的关系</a:t>
            </a:r>
            <a:endParaRPr lang="zh-CN" altLang="zh-CN" sz="2800" kern="100" dirty="0">
              <a:latin typeface="宋体"/>
              <a:cs typeface="Courier New"/>
            </a:endParaRPr>
          </a:p>
          <a:p>
            <a:pPr algn="just">
              <a:lnSpc>
                <a:spcPct val="150000"/>
              </a:lnSpc>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Courier New"/>
              </a:rPr>
              <a:t>宏观上物质是由元素组成的，微观上物质是由分子、原子或离子构成的。</a:t>
            </a:r>
          </a:p>
          <a:p>
            <a:pPr algn="just">
              <a:lnSpc>
                <a:spcPct val="150000"/>
              </a:lnSpc>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Courier New"/>
              </a:rPr>
              <a:t>元素：具有相同核电荷数的一类</a:t>
            </a:r>
            <a:r>
              <a:rPr lang="zh-CN" altLang="zh-CN" sz="2800" kern="100" dirty="0" smtClean="0">
                <a:latin typeface="Times New Roman"/>
                <a:ea typeface="华文细黑"/>
                <a:cs typeface="Courier New"/>
              </a:rPr>
              <a:t>原子</a:t>
            </a:r>
            <a:r>
              <a:rPr lang="en-US" altLang="zh-CN" sz="2800" kern="100" dirty="0" smtClean="0">
                <a:solidFill>
                  <a:srgbClr val="FF0000"/>
                </a:solidFill>
                <a:latin typeface="Times New Roman"/>
                <a:ea typeface="华文细黑"/>
                <a:cs typeface="Courier New"/>
              </a:rPr>
              <a:t>(</a:t>
            </a:r>
            <a:r>
              <a:rPr lang="zh-CN" altLang="en-US" sz="2800" kern="100" dirty="0" smtClean="0">
                <a:solidFill>
                  <a:srgbClr val="FF0000"/>
                </a:solidFill>
                <a:latin typeface="Times New Roman"/>
                <a:ea typeface="华文细黑"/>
                <a:cs typeface="Courier New"/>
              </a:rPr>
              <a:t>有核素、同位素</a:t>
            </a:r>
            <a:r>
              <a:rPr lang="en-US" altLang="zh-CN" sz="2800" kern="100" dirty="0" smtClean="0">
                <a:solidFill>
                  <a:srgbClr val="FF0000"/>
                </a:solidFill>
                <a:latin typeface="Times New Roman"/>
                <a:ea typeface="华文细黑"/>
                <a:cs typeface="Courier New"/>
              </a:rPr>
              <a:t>)</a:t>
            </a:r>
            <a:r>
              <a:rPr lang="zh-CN" altLang="zh-CN" sz="2800" kern="100" dirty="0" smtClean="0">
                <a:latin typeface="Times New Roman"/>
                <a:ea typeface="华文细黑"/>
                <a:cs typeface="Courier New"/>
              </a:rPr>
              <a:t>的</a:t>
            </a:r>
            <a:r>
              <a:rPr lang="zh-CN" altLang="zh-CN" sz="2800" kern="100" dirty="0">
                <a:latin typeface="Times New Roman"/>
                <a:ea typeface="华文细黑"/>
                <a:cs typeface="Courier New"/>
              </a:rPr>
              <a:t>总称。</a:t>
            </a: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元素与物质的</a:t>
            </a:r>
            <a:r>
              <a:rPr lang="zh-CN" altLang="zh-CN" sz="2800" kern="100" dirty="0" smtClean="0">
                <a:latin typeface="Times New Roman"/>
                <a:ea typeface="华文细黑"/>
                <a:cs typeface="Times New Roman"/>
              </a:rPr>
              <a:t>关系</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45310629"/>
              </p:ext>
            </p:extLst>
          </p:nvPr>
        </p:nvGraphicFramePr>
        <p:xfrm>
          <a:off x="345123" y="3245352"/>
          <a:ext cx="7762875" cy="1951037"/>
        </p:xfrm>
        <a:graphic>
          <a:graphicData uri="http://schemas.openxmlformats.org/presentationml/2006/ole">
            <mc:AlternateContent xmlns:mc="http://schemas.openxmlformats.org/markup-compatibility/2006">
              <mc:Choice xmlns:v="urn:schemas-microsoft-com:vml" Requires="v">
                <p:oleObj spid="_x0000_s43166" name="文档" r:id="rId4" imgW="7868083" imgH="1986068" progId="Word.Document.12">
                  <p:embed/>
                </p:oleObj>
              </mc:Choice>
              <mc:Fallback>
                <p:oleObj name="文档" r:id="rId4" imgW="7868083" imgH="1986068" progId="Word.Document.12">
                  <p:embed/>
                  <p:pic>
                    <p:nvPicPr>
                      <p:cNvPr id="0" name=""/>
                      <p:cNvPicPr/>
                      <p:nvPr/>
                    </p:nvPicPr>
                    <p:blipFill>
                      <a:blip r:embed="rId5"/>
                      <a:stretch>
                        <a:fillRect/>
                      </a:stretch>
                    </p:blipFill>
                    <p:spPr>
                      <a:xfrm>
                        <a:off x="345123" y="3245352"/>
                        <a:ext cx="7762875" cy="1951037"/>
                      </a:xfrm>
                      <a:prstGeom prst="rect">
                        <a:avLst/>
                      </a:prstGeom>
                    </p:spPr>
                  </p:pic>
                </p:oleObj>
              </mc:Fallback>
            </mc:AlternateContent>
          </a:graphicData>
        </a:graphic>
      </p:graphicFrame>
      <p:sp>
        <p:nvSpPr>
          <p:cNvPr id="5" name="矩形 4"/>
          <p:cNvSpPr/>
          <p:nvPr/>
        </p:nvSpPr>
        <p:spPr>
          <a:xfrm>
            <a:off x="191401" y="4347926"/>
            <a:ext cx="9812557" cy="203132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元素在物质中的存在形态</a:t>
            </a:r>
            <a:endParaRPr lang="zh-CN" altLang="zh-CN" sz="2800" kern="100" dirty="0">
              <a:latin typeface="宋体"/>
              <a:cs typeface="Courier New"/>
            </a:endParaRPr>
          </a:p>
          <a:p>
            <a:pPr algn="just">
              <a:lnSpc>
                <a:spcPct val="150000"/>
              </a:lnSpc>
              <a:tabLst>
                <a:tab pos="1890395" algn="l"/>
              </a:tabLst>
            </a:pPr>
            <a:r>
              <a:rPr lang="en-US" altLang="zh-CN" sz="2800" kern="100" dirty="0">
                <a:latin typeface="宋体"/>
                <a:ea typeface="华文细黑"/>
                <a:cs typeface="Times New Roman"/>
              </a:rPr>
              <a:t>①</a:t>
            </a:r>
            <a:r>
              <a:rPr lang="zh-CN" altLang="zh-CN" sz="2800" kern="100" dirty="0">
                <a:latin typeface="宋体"/>
                <a:ea typeface="华文细黑"/>
                <a:cs typeface="Times New Roman"/>
              </a:rPr>
              <a:t>游离态：元素以</a:t>
            </a:r>
            <a:r>
              <a:rPr lang="zh-CN" altLang="zh-CN" sz="2800" kern="100" dirty="0" smtClean="0">
                <a:latin typeface="宋体"/>
                <a:ea typeface="华文细黑"/>
                <a:cs typeface="Times New Roman"/>
              </a:rPr>
              <a:t>单质</a:t>
            </a:r>
            <a:r>
              <a:rPr lang="zh-CN" altLang="zh-CN" sz="2800" kern="100" dirty="0" smtClean="0">
                <a:latin typeface="Times New Roman"/>
                <a:ea typeface="华文细黑"/>
                <a:cs typeface="Times New Roman"/>
              </a:rPr>
              <a:t>形式</a:t>
            </a:r>
            <a:r>
              <a:rPr lang="zh-CN" altLang="zh-CN" sz="2800" kern="100" dirty="0">
                <a:latin typeface="Times New Roman"/>
                <a:ea typeface="华文细黑"/>
                <a:cs typeface="Times New Roman"/>
              </a:rPr>
              <a:t>存在的状态。</a:t>
            </a:r>
            <a:endParaRPr lang="zh-CN" altLang="zh-CN" sz="2800" kern="100" dirty="0">
              <a:latin typeface="宋体"/>
              <a:cs typeface="Courier New"/>
            </a:endParaRPr>
          </a:p>
          <a:p>
            <a:pPr algn="just">
              <a:lnSpc>
                <a:spcPct val="150000"/>
              </a:lnSpc>
              <a:tabLst>
                <a:tab pos="1890395" algn="l"/>
              </a:tabLst>
            </a:pPr>
            <a:r>
              <a:rPr lang="en-US" altLang="zh-CN" sz="2800" kern="100" dirty="0">
                <a:latin typeface="宋体"/>
                <a:ea typeface="华文细黑"/>
                <a:cs typeface="Times New Roman"/>
              </a:rPr>
              <a:t>②</a:t>
            </a:r>
            <a:r>
              <a:rPr lang="zh-CN" altLang="zh-CN" sz="2800" kern="100" dirty="0">
                <a:latin typeface="宋体"/>
                <a:ea typeface="华文细黑"/>
                <a:cs typeface="Times New Roman"/>
              </a:rPr>
              <a:t>化合态：元素以</a:t>
            </a:r>
            <a:r>
              <a:rPr lang="zh-CN" altLang="zh-CN" sz="2800" kern="100" dirty="0" smtClean="0">
                <a:latin typeface="宋体"/>
                <a:ea typeface="华文细黑"/>
                <a:cs typeface="Times New Roman"/>
              </a:rPr>
              <a:t>化合物</a:t>
            </a:r>
            <a:r>
              <a:rPr lang="zh-CN" altLang="zh-CN" sz="2800" kern="100" dirty="0" smtClean="0">
                <a:latin typeface="Times New Roman"/>
                <a:ea typeface="华文细黑"/>
                <a:cs typeface="Times New Roman"/>
              </a:rPr>
              <a:t>形式</a:t>
            </a:r>
            <a:r>
              <a:rPr lang="zh-CN" altLang="zh-CN" sz="2800" kern="100" dirty="0">
                <a:latin typeface="Times New Roman"/>
                <a:ea typeface="华文细黑"/>
                <a:cs typeface="Times New Roman"/>
              </a:rPr>
              <a:t>存在的状态</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6" name="矩形 5"/>
          <p:cNvSpPr/>
          <p:nvPr/>
        </p:nvSpPr>
        <p:spPr>
          <a:xfrm>
            <a:off x="4099456" y="2781722"/>
            <a:ext cx="5452134"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由一种元素组成的一定是纯净物</a:t>
            </a:r>
            <a:r>
              <a:rPr lang="en-US" altLang="zh-CN" sz="2800" b="1" kern="100" dirty="0" smtClean="0">
                <a:solidFill>
                  <a:srgbClr val="FF0000"/>
                </a:solidFill>
                <a:latin typeface="Times New Roman"/>
                <a:ea typeface="华文细黑"/>
                <a:cs typeface="Courier New"/>
              </a:rPr>
              <a:t>)</a:t>
            </a:r>
            <a:endParaRPr lang="zh-CN" altLang="en-US" sz="2800" b="1" dirty="0"/>
          </a:p>
        </p:txBody>
      </p:sp>
      <p:sp>
        <p:nvSpPr>
          <p:cNvPr id="3" name="乘号 2"/>
          <p:cNvSpPr/>
          <p:nvPr/>
        </p:nvSpPr>
        <p:spPr>
          <a:xfrm>
            <a:off x="9263558" y="2431264"/>
            <a:ext cx="1224136" cy="122413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 name="矩形 6"/>
          <p:cNvSpPr/>
          <p:nvPr/>
        </p:nvSpPr>
        <p:spPr>
          <a:xfrm>
            <a:off x="10369796" y="3266614"/>
            <a:ext cx="1342034"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O</a:t>
            </a:r>
            <a:r>
              <a:rPr lang="en-US" altLang="zh-CN" sz="2800" b="1" kern="100" baseline="-25000" dirty="0" smtClean="0">
                <a:solidFill>
                  <a:srgbClr val="FF0000"/>
                </a:solidFill>
                <a:latin typeface="Times New Roman"/>
                <a:ea typeface="华文细黑"/>
                <a:cs typeface="Courier New"/>
              </a:rPr>
              <a:t>2</a:t>
            </a:r>
            <a:r>
              <a:rPr lang="zh-CN" altLang="en-US" sz="2800" b="1" kern="10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O</a:t>
            </a:r>
            <a:r>
              <a:rPr lang="en-US" altLang="zh-CN" sz="2800" b="1" kern="100" baseline="-25000" dirty="0" smtClean="0">
                <a:solidFill>
                  <a:srgbClr val="FF0000"/>
                </a:solidFill>
                <a:latin typeface="Times New Roman"/>
                <a:ea typeface="华文细黑"/>
                <a:cs typeface="Courier New"/>
              </a:rPr>
              <a:t>3</a:t>
            </a:r>
            <a:endParaRPr lang="zh-CN" altLang="en-US" sz="2800" b="1" baseline="-25000" dirty="0"/>
          </a:p>
        </p:txBody>
      </p:sp>
      <p:sp>
        <p:nvSpPr>
          <p:cNvPr id="8" name="矩形 7"/>
          <p:cNvSpPr/>
          <p:nvPr/>
        </p:nvSpPr>
        <p:spPr>
          <a:xfrm>
            <a:off x="9839622" y="3770670"/>
            <a:ext cx="2339102"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石墨、金刚石</a:t>
            </a:r>
            <a:endParaRPr lang="zh-CN" altLang="en-US" sz="2800" b="1" baseline="-25000" dirty="0"/>
          </a:p>
        </p:txBody>
      </p:sp>
    </p:spTree>
    <p:extLst>
      <p:ext uri="{BB962C8B-B14F-4D97-AF65-F5344CB8AC3E}">
        <p14:creationId xmlns:p14="http://schemas.microsoft.com/office/powerpoint/2010/main" val="324579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1000"/>
                                        <p:tgtEl>
                                          <p:spTgt spid="22">
                                            <p:txEl>
                                              <p:pRg st="1" end="1"/>
                                            </p:txEl>
                                          </p:spTgt>
                                        </p:tgtEl>
                                      </p:cBhvr>
                                    </p:animEffect>
                                    <p:anim calcmode="lin" valueType="num">
                                      <p:cBhvr>
                                        <p:cTn id="8"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xEl>
                                              <p:pRg st="2" end="2"/>
                                            </p:txEl>
                                          </p:spTgt>
                                        </p:tgtEl>
                                        <p:attrNameLst>
                                          <p:attrName>style.visibility</p:attrName>
                                        </p:attrNameLst>
                                      </p:cBhvr>
                                      <p:to>
                                        <p:strVal val="visible"/>
                                      </p:to>
                                    </p:set>
                                    <p:animEffect transition="in" filter="fade">
                                      <p:cBhvr>
                                        <p:cTn id="14" dur="1000"/>
                                        <p:tgtEl>
                                          <p:spTgt spid="22">
                                            <p:txEl>
                                              <p:pRg st="2" end="2"/>
                                            </p:txEl>
                                          </p:spTgt>
                                        </p:tgtEl>
                                      </p:cBhvr>
                                    </p:animEffect>
                                    <p:anim calcmode="lin" valueType="num">
                                      <p:cBhvr>
                                        <p:cTn id="15"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xEl>
                                              <p:pRg st="3" end="3"/>
                                            </p:txEl>
                                          </p:spTgt>
                                        </p:tgtEl>
                                        <p:attrNameLst>
                                          <p:attrName>style.visibility</p:attrName>
                                        </p:attrNameLst>
                                      </p:cBhvr>
                                      <p:to>
                                        <p:strVal val="visible"/>
                                      </p:to>
                                    </p:set>
                                    <p:animEffect transition="in" filter="fade">
                                      <p:cBhvr>
                                        <p:cTn id="21" dur="1000"/>
                                        <p:tgtEl>
                                          <p:spTgt spid="22">
                                            <p:txEl>
                                              <p:pRg st="3" end="3"/>
                                            </p:txEl>
                                          </p:spTgt>
                                        </p:tgtEl>
                                      </p:cBhvr>
                                    </p:animEffect>
                                    <p:anim calcmode="lin" valueType="num">
                                      <p:cBhvr>
                                        <p:cTn id="22"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arn(inVertical)">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down)">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5">
                                            <p:txEl>
                                              <p:pRg st="0" end="0"/>
                                            </p:txEl>
                                          </p:spTgt>
                                        </p:tgtEl>
                                        <p:attrNameLst>
                                          <p:attrName>style.visibility</p:attrName>
                                        </p:attrNameLst>
                                      </p:cBhvr>
                                      <p:to>
                                        <p:strVal val="visible"/>
                                      </p:to>
                                    </p:set>
                                    <p:animEffect transition="in" filter="fade">
                                      <p:cBhvr>
                                        <p:cTn id="53" dur="1000"/>
                                        <p:tgtEl>
                                          <p:spTgt spid="5">
                                            <p:txEl>
                                              <p:pRg st="0" end="0"/>
                                            </p:txEl>
                                          </p:spTgt>
                                        </p:tgtEl>
                                      </p:cBhvr>
                                    </p:animEffect>
                                    <p:anim calcmode="lin" valueType="num">
                                      <p:cBhvr>
                                        <p:cTn id="5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5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
                                            <p:txEl>
                                              <p:pRg st="1" end="1"/>
                                            </p:txEl>
                                          </p:spTgt>
                                        </p:tgtEl>
                                        <p:attrNameLst>
                                          <p:attrName>style.visibility</p:attrName>
                                        </p:attrNameLst>
                                      </p:cBhvr>
                                      <p:to>
                                        <p:strVal val="visible"/>
                                      </p:to>
                                    </p:set>
                                    <p:animEffect transition="in" filter="fade">
                                      <p:cBhvr>
                                        <p:cTn id="60" dur="500"/>
                                        <p:tgtEl>
                                          <p:spTgt spid="5">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
                                            <p:txEl>
                                              <p:pRg st="2" end="2"/>
                                            </p:txEl>
                                          </p:spTgt>
                                        </p:tgtEl>
                                        <p:attrNameLst>
                                          <p:attrName>style.visibility</p:attrName>
                                        </p:attrNameLst>
                                      </p:cBhvr>
                                      <p:to>
                                        <p:strVal val="visible"/>
                                      </p:to>
                                    </p:set>
                                    <p:animEffect transition="in" filter="fade">
                                      <p:cBhvr>
                                        <p:cTn id="65"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X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4512" y="1679110"/>
            <a:ext cx="7071367" cy="498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383424" y="94276"/>
            <a:ext cx="11388152" cy="197949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根据物质类别，树立物质转化思想</a:t>
            </a:r>
            <a:endParaRPr lang="zh-CN" altLang="zh-CN" sz="105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形成知识一条线：氢化物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单质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酸或碱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盐。</a:t>
            </a:r>
            <a:endParaRPr lang="zh-CN" altLang="zh-CN" sz="105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构建网络一大片</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32003810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4424" y="189434"/>
            <a:ext cx="11275398" cy="262659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从物质的分类上，纵向、横向构建知识分类意识。横向以化合价为基础，结合氧化还原反应规律，学会分析物质的化学转化关系；纵向则对比同类物质的性质差异，把握物质性质差异性。</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元素的不同价态的代表物间的转化关系。如</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pic>
        <p:nvPicPr>
          <p:cNvPr id="2150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910" y="3010443"/>
            <a:ext cx="6998576" cy="160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97873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0590" y="189434"/>
            <a:ext cx="11053228" cy="4431958"/>
          </a:xfrm>
          <a:prstGeom prst="rect">
            <a:avLst/>
          </a:prstGeom>
        </p:spPr>
        <p:txBody>
          <a:bodyPr wrap="square" lIns="121898" tIns="60948" rIns="121898" bIns="60948">
            <a:spAutoFit/>
          </a:bodyPr>
          <a:lstStyle/>
          <a:p>
            <a:pPr algn="just">
              <a:lnSpc>
                <a:spcPct val="200000"/>
              </a:lnSpc>
              <a:spcAft>
                <a:spcPts val="0"/>
              </a:spcAft>
              <a:tabLst>
                <a:tab pos="1890395" algn="l"/>
              </a:tabLst>
            </a:pPr>
            <a:r>
              <a:rPr lang="zh-CN" altLang="zh-CN" sz="2800" kern="100" dirty="0">
                <a:latin typeface="Times New Roman"/>
                <a:ea typeface="华文细黑"/>
                <a:cs typeface="Times New Roman"/>
              </a:rPr>
              <a:t>写出上述反应的化学方程式：</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_________________________</a:t>
            </a:r>
            <a:r>
              <a:rPr lang="zh-CN" altLang="en-US" sz="2800" kern="100" dirty="0" smtClean="0">
                <a:latin typeface="Times New Roman"/>
                <a:ea typeface="华文细黑"/>
                <a:cs typeface="Courier New"/>
              </a:rPr>
              <a:t>；</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smtClean="0">
                <a:latin typeface="宋体"/>
                <a:ea typeface="华文细黑"/>
                <a:cs typeface="Times New Roman"/>
              </a:rPr>
              <a:t>②</a:t>
            </a:r>
            <a:r>
              <a:rPr lang="en-US" altLang="zh-CN" sz="2800" kern="100" dirty="0" smtClean="0">
                <a:latin typeface="Times New Roman"/>
                <a:ea typeface="华文细黑"/>
                <a:cs typeface="Courier New"/>
              </a:rPr>
              <a:t>_________________________</a:t>
            </a:r>
            <a:r>
              <a:rPr lang="zh-CN" altLang="en-US" sz="2800" kern="100" dirty="0">
                <a:latin typeface="Times New Roman"/>
                <a:ea typeface="华文细黑"/>
                <a:cs typeface="Courier New"/>
              </a:rPr>
              <a:t> ；</a:t>
            </a:r>
            <a:endParaRPr lang="en-US" altLang="zh-CN" sz="2800" kern="100" dirty="0" smtClean="0">
              <a:latin typeface="宋体"/>
              <a:cs typeface="Courier New"/>
            </a:endParaRPr>
          </a:p>
          <a:p>
            <a:pPr algn="just">
              <a:lnSpc>
                <a:spcPct val="200000"/>
              </a:lnSpc>
              <a:spcAft>
                <a:spcPts val="0"/>
              </a:spcAft>
              <a:tabLst>
                <a:tab pos="1890395" algn="l"/>
              </a:tabLst>
            </a:pPr>
            <a:r>
              <a:rPr lang="en-US" altLang="zh-CN" sz="2800" dirty="0" smtClean="0"/>
              <a:t>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________________________ </a:t>
            </a:r>
            <a:r>
              <a:rPr lang="zh-CN" altLang="en-US" sz="2800" kern="100" dirty="0">
                <a:latin typeface="Times New Roman"/>
                <a:ea typeface="华文细黑"/>
                <a:cs typeface="Courier New"/>
              </a:rPr>
              <a:t>；</a:t>
            </a:r>
            <a:endParaRPr lang="en-US" altLang="zh-CN" sz="2800" kern="100" dirty="0" smtClean="0">
              <a:latin typeface="Times New Roman"/>
              <a:ea typeface="华文细黑"/>
              <a:cs typeface="Courier New"/>
            </a:endParaRPr>
          </a:p>
          <a:p>
            <a:pPr algn="just">
              <a:lnSpc>
                <a:spcPct val="200000"/>
              </a:lnSpc>
              <a:spcAft>
                <a:spcPts val="0"/>
              </a:spcAft>
              <a:tabLst>
                <a:tab pos="1890395" algn="l"/>
              </a:tabLst>
            </a:pPr>
            <a:r>
              <a:rPr lang="en-US" altLang="zh-CN" sz="2800" dirty="0" smtClean="0"/>
              <a:t>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_______________________________________</a:t>
            </a:r>
            <a:r>
              <a:rPr lang="zh-CN" altLang="en-US" sz="2800" kern="100" dirty="0" smtClean="0">
                <a:latin typeface="Times New Roman"/>
                <a:ea typeface="华文细黑"/>
                <a:cs typeface="Courier New"/>
              </a:rPr>
              <a:t>。</a:t>
            </a:r>
            <a:endParaRPr lang="en-US" altLang="zh-CN" sz="2800" kern="100" dirty="0" smtClean="0">
              <a:latin typeface="Times New Roman"/>
              <a:ea typeface="华文细黑"/>
              <a:cs typeface="Courier New"/>
            </a:endParaRPr>
          </a:p>
        </p:txBody>
      </p:sp>
      <p:sp>
        <p:nvSpPr>
          <p:cNvPr id="2" name="矩形 1"/>
          <p:cNvSpPr/>
          <p:nvPr/>
        </p:nvSpPr>
        <p:spPr>
          <a:xfrm>
            <a:off x="1153040" y="1261965"/>
            <a:ext cx="4186082" cy="523220"/>
          </a:xfrm>
          <a:prstGeom prst="rect">
            <a:avLst/>
          </a:prstGeom>
        </p:spPr>
        <p:txBody>
          <a:bodyPr wrap="none">
            <a:spAutoFit/>
          </a:bodyPr>
          <a:lstStyle/>
          <a:p>
            <a:r>
              <a:rPr lang="en-US" altLang="zh-CN" sz="2800" kern="100" dirty="0" smtClean="0">
                <a:solidFill>
                  <a:srgbClr val="0000FF"/>
                </a:solidFill>
                <a:latin typeface="Times New Roman"/>
                <a:ea typeface="华文细黑"/>
                <a:cs typeface="Courier New"/>
              </a:rPr>
              <a:t>2H</a:t>
            </a:r>
            <a:r>
              <a:rPr lang="en-US" altLang="zh-CN" sz="2800" kern="100" baseline="-25000" dirty="0" smtClean="0">
                <a:solidFill>
                  <a:srgbClr val="0000FF"/>
                </a:solidFill>
                <a:latin typeface="Times New Roman"/>
                <a:ea typeface="华文细黑"/>
                <a:cs typeface="Courier New"/>
              </a:rPr>
              <a:t>2</a:t>
            </a:r>
            <a:r>
              <a:rPr lang="en-US" altLang="zh-CN" sz="2800" kern="100" dirty="0" smtClean="0">
                <a:solidFill>
                  <a:srgbClr val="0000FF"/>
                </a:solidFill>
                <a:latin typeface="Times New Roman"/>
                <a:ea typeface="华文细黑"/>
                <a:cs typeface="Courier New"/>
              </a:rPr>
              <a:t>S</a:t>
            </a:r>
            <a:r>
              <a:rPr lang="zh-CN" altLang="zh-CN" sz="2800" kern="100" dirty="0" smtClean="0">
                <a:solidFill>
                  <a:srgbClr val="0000FF"/>
                </a:solidFill>
                <a:latin typeface="Times New Roman"/>
                <a:ea typeface="华文细黑"/>
                <a:cs typeface="Times New Roman"/>
              </a:rPr>
              <a:t>＋</a:t>
            </a:r>
            <a:r>
              <a:rPr lang="en-US" altLang="zh-CN" sz="2800" kern="100" dirty="0" smtClean="0">
                <a:solidFill>
                  <a:srgbClr val="0000FF"/>
                </a:solidFill>
                <a:latin typeface="Times New Roman"/>
                <a:ea typeface="华文细黑"/>
                <a:cs typeface="Courier New"/>
              </a:rPr>
              <a:t>O</a:t>
            </a:r>
            <a:r>
              <a:rPr lang="en-US" altLang="zh-CN" sz="2800" kern="100" baseline="-25000" dirty="0" smtClean="0">
                <a:solidFill>
                  <a:srgbClr val="0000FF"/>
                </a:solidFill>
                <a:latin typeface="Times New Roman"/>
                <a:ea typeface="华文细黑"/>
                <a:cs typeface="Courier New"/>
              </a:rPr>
              <a:t>2</a:t>
            </a:r>
            <a:r>
              <a:rPr lang="en-US" altLang="zh-CN" sz="2800" kern="100" spc="-80" dirty="0" smtClean="0">
                <a:solidFill>
                  <a:srgbClr val="0000FF"/>
                </a:solidFill>
                <a:latin typeface="Times New Roman"/>
                <a:ea typeface="华文细黑"/>
                <a:cs typeface="Courier New"/>
              </a:rPr>
              <a:t>==</a:t>
            </a:r>
            <a:r>
              <a:rPr lang="en-US" altLang="zh-CN" sz="2800" kern="100" dirty="0" smtClean="0">
                <a:solidFill>
                  <a:srgbClr val="0000FF"/>
                </a:solidFill>
                <a:latin typeface="Times New Roman"/>
                <a:ea typeface="华文细黑"/>
                <a:cs typeface="Courier New"/>
              </a:rPr>
              <a:t>=2S</a:t>
            </a:r>
            <a:r>
              <a:rPr lang="en-US" altLang="zh-CN" sz="2800" kern="100" dirty="0" smtClean="0">
                <a:solidFill>
                  <a:srgbClr val="0000FF"/>
                </a:solidFill>
                <a:latin typeface="宋体"/>
                <a:ea typeface="华文细黑"/>
                <a:cs typeface="Times New Roman"/>
              </a:rPr>
              <a:t>↓</a:t>
            </a:r>
            <a:r>
              <a:rPr lang="zh-CN" altLang="zh-CN" sz="2800" kern="100" dirty="0" smtClean="0">
                <a:solidFill>
                  <a:srgbClr val="0000FF"/>
                </a:solidFill>
                <a:latin typeface="Times New Roman"/>
                <a:ea typeface="华文细黑"/>
                <a:cs typeface="Times New Roman"/>
              </a:rPr>
              <a:t>＋</a:t>
            </a:r>
            <a:r>
              <a:rPr lang="en-US" altLang="zh-CN" sz="2800" kern="100" dirty="0" smtClean="0">
                <a:solidFill>
                  <a:srgbClr val="0000FF"/>
                </a:solidFill>
                <a:latin typeface="Times New Roman"/>
                <a:ea typeface="华文细黑"/>
                <a:cs typeface="Courier New"/>
              </a:rPr>
              <a:t>2H</a:t>
            </a:r>
            <a:r>
              <a:rPr lang="en-US" altLang="zh-CN" sz="2800" kern="100" baseline="-25000" dirty="0" smtClean="0">
                <a:solidFill>
                  <a:srgbClr val="0000FF"/>
                </a:solidFill>
                <a:latin typeface="Times New Roman"/>
                <a:ea typeface="华文细黑"/>
                <a:cs typeface="Courier New"/>
              </a:rPr>
              <a:t>2</a:t>
            </a:r>
            <a:r>
              <a:rPr lang="en-US" altLang="zh-CN" sz="2800" kern="100" dirty="0" smtClean="0">
                <a:solidFill>
                  <a:srgbClr val="0000FF"/>
                </a:solidFill>
                <a:latin typeface="Times New Roman"/>
                <a:ea typeface="华文细黑"/>
                <a:cs typeface="Courier New"/>
              </a:rPr>
              <a:t>O</a:t>
            </a:r>
            <a:endParaRPr lang="zh-CN" altLang="en-US" sz="2800" dirty="0">
              <a:solidFill>
                <a:srgbClr val="0000FF"/>
              </a:solidFill>
            </a:endParaRPr>
          </a:p>
        </p:txBody>
      </p:sp>
      <p:sp>
        <p:nvSpPr>
          <p:cNvPr id="4" name="矩形 3"/>
          <p:cNvSpPr/>
          <p:nvPr/>
        </p:nvSpPr>
        <p:spPr>
          <a:xfrm>
            <a:off x="1102225" y="2137636"/>
            <a:ext cx="4386457"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S</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=3S</a:t>
            </a:r>
            <a:r>
              <a:rPr lang="en-US" altLang="zh-CN" sz="2800" kern="100" dirty="0">
                <a:solidFill>
                  <a:srgbClr val="0000FF"/>
                </a:solidFill>
                <a:latin typeface="宋体"/>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smtClean="0">
                <a:solidFill>
                  <a:srgbClr val="0000FF"/>
                </a:solidFill>
                <a:latin typeface="Times New Roman"/>
                <a:ea typeface="华文细黑"/>
                <a:cs typeface="Courier New"/>
              </a:rPr>
              <a:t>2H</a:t>
            </a:r>
            <a:r>
              <a:rPr lang="en-US" altLang="zh-CN" sz="2800" kern="100" baseline="-25000" dirty="0" smtClean="0">
                <a:solidFill>
                  <a:srgbClr val="0000FF"/>
                </a:solidFill>
                <a:latin typeface="Times New Roman"/>
                <a:ea typeface="华文细黑"/>
                <a:cs typeface="Courier New"/>
              </a:rPr>
              <a:t>2</a:t>
            </a:r>
            <a:r>
              <a:rPr lang="en-US" altLang="zh-CN" sz="2800" kern="100" dirty="0" smtClean="0">
                <a:solidFill>
                  <a:srgbClr val="0000FF"/>
                </a:solidFill>
                <a:latin typeface="Times New Roman"/>
                <a:ea typeface="华文细黑"/>
                <a:cs typeface="Courier New"/>
              </a:rPr>
              <a:t>O</a:t>
            </a:r>
            <a:endParaRPr lang="zh-CN" altLang="en-US" dirty="0">
              <a:solidFill>
                <a:srgbClr val="0000FF"/>
              </a:solidFill>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573292605"/>
              </p:ext>
            </p:extLst>
          </p:nvPr>
        </p:nvGraphicFramePr>
        <p:xfrm>
          <a:off x="1211516" y="2626131"/>
          <a:ext cx="3740150" cy="1092200"/>
        </p:xfrm>
        <a:graphic>
          <a:graphicData uri="http://schemas.openxmlformats.org/presentationml/2006/ole">
            <mc:AlternateContent xmlns:mc="http://schemas.openxmlformats.org/markup-compatibility/2006">
              <mc:Choice xmlns:v="urn:schemas-microsoft-com:vml" Requires="v">
                <p:oleObj spid="_x0000_s23165" name="文档" r:id="rId3" imgW="3741039" imgH="1092279" progId="Word.Document.12">
                  <p:embed/>
                </p:oleObj>
              </mc:Choice>
              <mc:Fallback>
                <p:oleObj name="文档" r:id="rId3" imgW="3741039" imgH="1092279" progId="Word.Document.12">
                  <p:embed/>
                  <p:pic>
                    <p:nvPicPr>
                      <p:cNvPr id="0" name=""/>
                      <p:cNvPicPr/>
                      <p:nvPr/>
                    </p:nvPicPr>
                    <p:blipFill>
                      <a:blip r:embed="rId4"/>
                      <a:stretch>
                        <a:fillRect/>
                      </a:stretch>
                    </p:blipFill>
                    <p:spPr>
                      <a:xfrm>
                        <a:off x="1211516" y="2626131"/>
                        <a:ext cx="3740150" cy="10922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367201803"/>
              </p:ext>
            </p:extLst>
          </p:nvPr>
        </p:nvGraphicFramePr>
        <p:xfrm>
          <a:off x="1173100" y="3611805"/>
          <a:ext cx="7118350" cy="984250"/>
        </p:xfrm>
        <a:graphic>
          <a:graphicData uri="http://schemas.openxmlformats.org/presentationml/2006/ole">
            <mc:AlternateContent xmlns:mc="http://schemas.openxmlformats.org/markup-compatibility/2006">
              <mc:Choice xmlns:v="urn:schemas-microsoft-com:vml" Requires="v">
                <p:oleObj spid="_x0000_s23166" name="文档" r:id="rId5" imgW="7217179" imgH="996814" progId="Word.Document.12">
                  <p:embed/>
                </p:oleObj>
              </mc:Choice>
              <mc:Fallback>
                <p:oleObj name="文档" r:id="rId5" imgW="7217179" imgH="996814" progId="Word.Document.12">
                  <p:embed/>
                  <p:pic>
                    <p:nvPicPr>
                      <p:cNvPr id="0" name=""/>
                      <p:cNvPicPr/>
                      <p:nvPr/>
                    </p:nvPicPr>
                    <p:blipFill>
                      <a:blip r:embed="rId6"/>
                      <a:stretch>
                        <a:fillRect/>
                      </a:stretch>
                    </p:blipFill>
                    <p:spPr>
                      <a:xfrm>
                        <a:off x="1173100" y="3611805"/>
                        <a:ext cx="7118350" cy="984250"/>
                      </a:xfrm>
                      <a:prstGeom prst="rect">
                        <a:avLst/>
                      </a:prstGeom>
                    </p:spPr>
                  </p:pic>
                </p:oleObj>
              </mc:Fallback>
            </mc:AlternateContent>
          </a:graphicData>
        </a:graphic>
      </p:graphicFrame>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286503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2" grpId="0"/>
      <p:bldP spid="2" grpId="1"/>
      <p:bldP spid="4" grpId="0"/>
      <p:bldP spid="4"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582" y="310300"/>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单质、氧化物、酸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和盐的转化关系。如</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pic>
        <p:nvPicPr>
          <p:cNvPr id="23554" name="Picture 2" descr="HX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0807" y="1185991"/>
            <a:ext cx="5710663" cy="3628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72691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0590" y="189434"/>
            <a:ext cx="11163760" cy="4431958"/>
          </a:xfrm>
          <a:prstGeom prst="rect">
            <a:avLst/>
          </a:prstGeom>
        </p:spPr>
        <p:txBody>
          <a:bodyPr wrap="square" lIns="121898" tIns="60948" rIns="121898" bIns="60948">
            <a:spAutoFit/>
          </a:bodyPr>
          <a:lstStyle/>
          <a:p>
            <a:pPr algn="just">
              <a:lnSpc>
                <a:spcPct val="200000"/>
              </a:lnSpc>
              <a:spcAft>
                <a:spcPts val="0"/>
              </a:spcAft>
              <a:tabLst>
                <a:tab pos="1890395" algn="l"/>
              </a:tabLst>
            </a:pPr>
            <a:r>
              <a:rPr lang="zh-CN" altLang="zh-CN" sz="2800" kern="100" dirty="0">
                <a:latin typeface="Times New Roman"/>
                <a:ea typeface="华文细黑"/>
                <a:cs typeface="Times New Roman"/>
              </a:rPr>
              <a:t>写出上述反应的化学方程式：</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__________________________</a:t>
            </a:r>
            <a:r>
              <a:rPr lang="zh-CN" altLang="en-US" sz="2800" kern="100" dirty="0">
                <a:latin typeface="Times New Roman"/>
                <a:ea typeface="华文细黑"/>
                <a:cs typeface="Courier New"/>
              </a:rPr>
              <a:t> ；</a:t>
            </a:r>
            <a:endParaRPr lang="zh-CN" altLang="zh-CN" sz="2800" kern="100" dirty="0" smtClean="0">
              <a:latin typeface="宋体"/>
              <a:cs typeface="Courier New"/>
            </a:endParaRPr>
          </a:p>
          <a:p>
            <a:pPr algn="just">
              <a:lnSpc>
                <a:spcPct val="200000"/>
              </a:lnSpc>
              <a:spcAft>
                <a:spcPts val="0"/>
              </a:spcAft>
              <a:tabLst>
                <a:tab pos="1890395" algn="l"/>
              </a:tabLst>
            </a:pPr>
            <a:r>
              <a:rPr lang="en-US" altLang="zh-CN" sz="2800" kern="100" dirty="0" smtClean="0">
                <a:latin typeface="宋体"/>
                <a:ea typeface="华文细黑"/>
                <a:cs typeface="Times New Roman"/>
              </a:rPr>
              <a:t>②</a:t>
            </a:r>
            <a:r>
              <a:rPr lang="en-US" altLang="zh-CN" sz="2800" kern="100" dirty="0" smtClean="0">
                <a:latin typeface="Times New Roman"/>
                <a:ea typeface="华文细黑"/>
                <a:cs typeface="Courier New"/>
              </a:rPr>
              <a:t>____________________________</a:t>
            </a:r>
            <a:r>
              <a:rPr lang="zh-CN" altLang="en-US" sz="2800" kern="100" dirty="0">
                <a:latin typeface="Times New Roman"/>
                <a:ea typeface="华文细黑"/>
                <a:cs typeface="Courier New"/>
              </a:rPr>
              <a:t> ；</a:t>
            </a:r>
            <a:endParaRPr lang="zh-CN" altLang="zh-CN" sz="2800" kern="100" dirty="0" smtClean="0">
              <a:latin typeface="宋体"/>
              <a:cs typeface="Courier New"/>
            </a:endParaRPr>
          </a:p>
          <a:p>
            <a:pPr algn="just">
              <a:lnSpc>
                <a:spcPct val="200000"/>
              </a:lnSpc>
              <a:spcAft>
                <a:spcPts val="0"/>
              </a:spcAft>
              <a:tabLst>
                <a:tab pos="1890395" algn="l"/>
              </a:tabLst>
            </a:pPr>
            <a:r>
              <a:rPr lang="en-US" altLang="zh-CN" sz="2800" kern="100" dirty="0" smtClean="0">
                <a:latin typeface="宋体"/>
                <a:ea typeface="华文细黑"/>
                <a:cs typeface="Times New Roman"/>
              </a:rPr>
              <a:t>③</a:t>
            </a:r>
            <a:r>
              <a:rPr lang="en-US" altLang="zh-CN" sz="2800" kern="100" dirty="0" smtClean="0">
                <a:latin typeface="Times New Roman"/>
                <a:ea typeface="华文细黑"/>
                <a:cs typeface="Courier New"/>
              </a:rPr>
              <a:t>_________________________________</a:t>
            </a:r>
            <a:r>
              <a:rPr lang="zh-CN" altLang="en-US" sz="2800" kern="100" dirty="0">
                <a:latin typeface="Times New Roman"/>
                <a:ea typeface="华文细黑"/>
                <a:cs typeface="Courier New"/>
              </a:rPr>
              <a:t> ；</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smtClean="0">
                <a:latin typeface="宋体"/>
                <a:ea typeface="华文细黑"/>
                <a:cs typeface="Times New Roman"/>
              </a:rPr>
              <a:t>④</a:t>
            </a:r>
            <a:r>
              <a:rPr lang="en-US" altLang="zh-CN" sz="2800" kern="100" dirty="0" smtClean="0">
                <a:latin typeface="Times New Roman"/>
                <a:ea typeface="华文细黑"/>
                <a:cs typeface="Courier New"/>
              </a:rPr>
              <a:t>__________________________</a:t>
            </a:r>
            <a:r>
              <a:rPr lang="zh-CN" altLang="en-US" sz="2800" kern="100" dirty="0" smtClean="0">
                <a:latin typeface="Times New Roman"/>
                <a:ea typeface="华文细黑"/>
                <a:cs typeface="Courier New"/>
              </a:rPr>
              <a:t>。</a:t>
            </a:r>
            <a:endParaRPr lang="zh-CN" altLang="zh-CN" sz="2800" kern="100" dirty="0">
              <a:effectLst/>
              <a:latin typeface="宋体"/>
              <a:cs typeface="Courier New"/>
            </a:endParaRPr>
          </a:p>
        </p:txBody>
      </p:sp>
      <p:sp>
        <p:nvSpPr>
          <p:cNvPr id="3" name="矩形 2"/>
          <p:cNvSpPr/>
          <p:nvPr/>
        </p:nvSpPr>
        <p:spPr>
          <a:xfrm>
            <a:off x="1038262" y="1281129"/>
            <a:ext cx="418127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2HCl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Fe</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=FeCl</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宋体"/>
                <a:ea typeface="华文细黑"/>
                <a:cs typeface="Times New Roman"/>
              </a:rPr>
              <a:t>↑</a:t>
            </a:r>
            <a:endParaRPr lang="zh-CN" altLang="en-US" dirty="0">
              <a:solidFill>
                <a:srgbClr val="0000FF"/>
              </a:solidFill>
            </a:endParaRPr>
          </a:p>
        </p:txBody>
      </p:sp>
      <p:sp>
        <p:nvSpPr>
          <p:cNvPr id="6" name="矩形 5"/>
          <p:cNvSpPr/>
          <p:nvPr/>
        </p:nvSpPr>
        <p:spPr>
          <a:xfrm>
            <a:off x="1017363" y="2143803"/>
            <a:ext cx="4941096"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6HCl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Al</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baseline="-25000" dirty="0">
                <a:solidFill>
                  <a:srgbClr val="0000FF"/>
                </a:solidFill>
                <a:latin typeface="Times New Roman"/>
                <a:ea typeface="华文细黑"/>
                <a:cs typeface="Courier New"/>
              </a:rPr>
              <a:t>3</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=2AlCl</a:t>
            </a:r>
            <a:r>
              <a:rPr lang="en-US" altLang="zh-CN" sz="2800" kern="100" baseline="-25000" dirty="0">
                <a:solidFill>
                  <a:srgbClr val="0000FF"/>
                </a:solidFill>
                <a:latin typeface="Times New Roman"/>
                <a:ea typeface="华文细黑"/>
                <a:cs typeface="Courier New"/>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3H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endParaRPr lang="zh-CN" altLang="en-US" dirty="0">
              <a:solidFill>
                <a:srgbClr val="0000FF"/>
              </a:solidFill>
            </a:endParaRPr>
          </a:p>
        </p:txBody>
      </p:sp>
      <p:sp>
        <p:nvSpPr>
          <p:cNvPr id="8" name="矩形 7"/>
          <p:cNvSpPr/>
          <p:nvPr/>
        </p:nvSpPr>
        <p:spPr>
          <a:xfrm>
            <a:off x="1055093" y="2986171"/>
            <a:ext cx="6114494"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2HCl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CaCO</a:t>
            </a:r>
            <a:r>
              <a:rPr lang="en-US" altLang="zh-CN" sz="2800" kern="100" baseline="-25000" dirty="0">
                <a:solidFill>
                  <a:srgbClr val="0000FF"/>
                </a:solidFill>
                <a:latin typeface="Times New Roman"/>
                <a:ea typeface="华文细黑"/>
                <a:cs typeface="Courier New"/>
              </a:rPr>
              <a:t>3</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=CaCl</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宋体"/>
                <a:ea typeface="华文细黑"/>
                <a:cs typeface="Times New Roman"/>
              </a:rPr>
              <a:t>↑</a:t>
            </a:r>
            <a:endParaRPr lang="zh-CN" altLang="en-US" dirty="0">
              <a:solidFill>
                <a:srgbClr val="0000FF"/>
              </a:solidFill>
            </a:endParaRPr>
          </a:p>
        </p:txBody>
      </p:sp>
      <p:sp>
        <p:nvSpPr>
          <p:cNvPr id="10" name="矩形 9"/>
          <p:cNvSpPr/>
          <p:nvPr/>
        </p:nvSpPr>
        <p:spPr>
          <a:xfrm>
            <a:off x="1055340" y="3836134"/>
            <a:ext cx="4420121" cy="523220"/>
          </a:xfrm>
          <a:prstGeom prst="rect">
            <a:avLst/>
          </a:prstGeom>
        </p:spPr>
        <p:txBody>
          <a:bodyPr wrap="none">
            <a:spAutoFit/>
          </a:bodyPr>
          <a:lstStyle/>
          <a:p>
            <a:r>
              <a:rPr lang="en-US" altLang="zh-CN" sz="2800" kern="100" dirty="0" err="1">
                <a:solidFill>
                  <a:srgbClr val="0000FF"/>
                </a:solidFill>
                <a:latin typeface="Times New Roman"/>
                <a:ea typeface="华文细黑"/>
                <a:cs typeface="Courier New"/>
              </a:rPr>
              <a:t>HCl</a:t>
            </a:r>
            <a:r>
              <a:rPr lang="zh-CN" altLang="zh-CN" sz="2800" kern="100" dirty="0">
                <a:solidFill>
                  <a:srgbClr val="0000FF"/>
                </a:solidFill>
                <a:latin typeface="Times New Roman"/>
                <a:ea typeface="华文细黑"/>
                <a:cs typeface="Times New Roman"/>
              </a:rPr>
              <a:t>＋</a:t>
            </a:r>
            <a:r>
              <a:rPr lang="en-US" altLang="zh-CN" sz="2800" kern="100" dirty="0" err="1">
                <a:solidFill>
                  <a:srgbClr val="0000FF"/>
                </a:solidFill>
                <a:latin typeface="Times New Roman"/>
                <a:ea typeface="华文细黑"/>
                <a:cs typeface="Courier New"/>
              </a:rPr>
              <a:t>NaOH</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a:t>
            </a:r>
            <a:r>
              <a:rPr lang="en-US" altLang="zh-CN" sz="2800" kern="100" dirty="0" err="1">
                <a:solidFill>
                  <a:srgbClr val="0000FF"/>
                </a:solidFill>
                <a:latin typeface="Times New Roman"/>
                <a:ea typeface="华文细黑"/>
                <a:cs typeface="Courier New"/>
              </a:rPr>
              <a:t>NaCl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endParaRPr lang="zh-CN" altLang="en-US" dirty="0">
              <a:solidFill>
                <a:srgbClr val="0000FF"/>
              </a:solidFill>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9599312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3" grpId="0"/>
      <p:bldP spid="3" grpId="1"/>
      <p:bldP spid="6" grpId="0"/>
      <p:bldP spid="6" grpId="1"/>
      <p:bldP spid="8" grpId="0"/>
      <p:bldP spid="8" grpId="1"/>
      <p:bldP spid="10" grpId="0"/>
      <p:bldP spid="10"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06574" y="981522"/>
            <a:ext cx="11388152" cy="5060335"/>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臭氧变成氧气是物理变化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将蓝色的硫酸铜晶体放入浓硫酸中发生物理变化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煤的气化、煤的液化、煤的干馏都是物理变化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加热</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，固体从试管底部跑到上部属于物理变化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加热</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晶体，固体从试管底部跑到上部属于物理变化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向蛋白质溶液中滴加</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溶液产生沉淀属于化学变化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9" name="文本框 3"/>
          <p:cNvSpPr txBox="1"/>
          <p:nvPr/>
        </p:nvSpPr>
        <p:spPr bwMode="auto">
          <a:xfrm>
            <a:off x="478582" y="377568"/>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zh-CN" altLang="en-US" sz="3200" b="1" dirty="0">
              <a:solidFill>
                <a:schemeClr val="accent6">
                  <a:lumMod val="75000"/>
                </a:schemeClr>
              </a:solidFill>
              <a:latin typeface="+mj-ea"/>
              <a:ea typeface="+mj-ea"/>
              <a:cs typeface="+mn-cs"/>
            </a:endParaRPr>
          </a:p>
        </p:txBody>
      </p:sp>
      <p:sp>
        <p:nvSpPr>
          <p:cNvPr id="13" name="矩形 12"/>
          <p:cNvSpPr/>
          <p:nvPr/>
        </p:nvSpPr>
        <p:spPr>
          <a:xfrm>
            <a:off x="5061386" y="1883512"/>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4" name="矩形 13"/>
          <p:cNvSpPr/>
          <p:nvPr/>
        </p:nvSpPr>
        <p:spPr>
          <a:xfrm>
            <a:off x="8670961" y="2586287"/>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5" name="矩形 14"/>
          <p:cNvSpPr/>
          <p:nvPr/>
        </p:nvSpPr>
        <p:spPr>
          <a:xfrm>
            <a:off x="8220721" y="3304565"/>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6" name="矩形 15"/>
          <p:cNvSpPr/>
          <p:nvPr/>
        </p:nvSpPr>
        <p:spPr>
          <a:xfrm>
            <a:off x="8492590" y="3985487"/>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7" name="矩形 16"/>
          <p:cNvSpPr/>
          <p:nvPr/>
        </p:nvSpPr>
        <p:spPr>
          <a:xfrm>
            <a:off x="9955530" y="4673705"/>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8" name="矩形 17"/>
          <p:cNvSpPr/>
          <p:nvPr/>
        </p:nvSpPr>
        <p:spPr>
          <a:xfrm>
            <a:off x="9563165" y="5356502"/>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1019976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8582" y="308714"/>
            <a:ext cx="11163760" cy="3553128"/>
          </a:xfrm>
          <a:prstGeom prst="rect">
            <a:avLst/>
          </a:prstGeom>
        </p:spPr>
        <p:txBody>
          <a:bodyPr wrap="square" lIns="121898" tIns="60948" rIns="121898" bIns="60948">
            <a:spAutoFit/>
          </a:bodyPr>
          <a:lstStyle/>
          <a:p>
            <a:pPr lvl="0" algn="just">
              <a:lnSpc>
                <a:spcPts val="5500"/>
              </a:lnSpc>
              <a:tabLst>
                <a:tab pos="1890395" algn="l"/>
              </a:tabLst>
            </a:pPr>
            <a:r>
              <a:rPr lang="en-US" altLang="zh-CN" sz="2800" kern="100" dirty="0">
                <a:solidFill>
                  <a:prstClr val="black"/>
                </a:solidFill>
                <a:latin typeface="Times New Roman"/>
                <a:ea typeface="华文细黑"/>
                <a:cs typeface="Courier New"/>
              </a:rPr>
              <a:t>(7)</a:t>
            </a:r>
            <a:r>
              <a:rPr lang="zh-CN" altLang="zh-CN" sz="2800" kern="100" dirty="0">
                <a:solidFill>
                  <a:prstClr val="black"/>
                </a:solidFill>
                <a:latin typeface="Times New Roman"/>
                <a:ea typeface="华文细黑"/>
                <a:cs typeface="Times New Roman"/>
              </a:rPr>
              <a:t>向蛋白质溶液中滴加</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溶液产生沉淀属于化学变化</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(8)</a:t>
            </a:r>
            <a:r>
              <a:rPr lang="zh-CN" altLang="zh-CN" sz="2800" kern="100" dirty="0">
                <a:solidFill>
                  <a:prstClr val="black"/>
                </a:solidFill>
                <a:latin typeface="Times New Roman"/>
                <a:ea typeface="华文细黑"/>
                <a:cs typeface="Times New Roman"/>
              </a:rPr>
              <a:t>紫色石蕊溶液中加入活性炭褪色是化学变化</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(9)</a:t>
            </a:r>
            <a:r>
              <a:rPr lang="zh-CN" altLang="zh-CN" sz="2800" kern="100" dirty="0">
                <a:solidFill>
                  <a:prstClr val="black"/>
                </a:solidFill>
                <a:latin typeface="Times New Roman"/>
                <a:ea typeface="华文细黑"/>
                <a:cs typeface="Times New Roman"/>
              </a:rPr>
              <a:t>化学变化中一定存在化学键的断裂和形成，有化学键断裂或形成的变化也一定是化学变化</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核裂变、核聚变均有新物质生成，均属于化学变化</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p:txBody>
      </p:sp>
      <p:sp>
        <p:nvSpPr>
          <p:cNvPr id="4" name="矩形 3"/>
          <p:cNvSpPr/>
          <p:nvPr/>
        </p:nvSpPr>
        <p:spPr>
          <a:xfrm>
            <a:off x="9804897" y="528724"/>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5" name="矩形 4"/>
          <p:cNvSpPr/>
          <p:nvPr/>
        </p:nvSpPr>
        <p:spPr>
          <a:xfrm>
            <a:off x="7944264" y="1221668"/>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6" name="矩形 5"/>
          <p:cNvSpPr/>
          <p:nvPr/>
        </p:nvSpPr>
        <p:spPr>
          <a:xfrm>
            <a:off x="4318156" y="2612970"/>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7" name="矩形 6"/>
          <p:cNvSpPr/>
          <p:nvPr/>
        </p:nvSpPr>
        <p:spPr>
          <a:xfrm>
            <a:off x="9191550" y="3189034"/>
            <a:ext cx="543739" cy="656077"/>
          </a:xfrm>
          <a:prstGeom prst="rect">
            <a:avLst/>
          </a:prstGeom>
        </p:spPr>
        <p:txBody>
          <a:bodyPr wrap="none">
            <a:spAutoFit/>
          </a:bodyPr>
          <a:lstStyle/>
          <a:p>
            <a:pPr>
              <a:lnSpc>
                <a:spcPct val="150000"/>
              </a:lnSpc>
              <a:spcAft>
                <a:spcPts val="0"/>
              </a:spcAft>
              <a:tabLst>
                <a:tab pos="1890395" algn="l"/>
              </a:tabLst>
            </a:pPr>
            <a:r>
              <a:rPr lang="en-US" altLang="zh-CN" sz="2800" kern="100" dirty="0">
                <a:solidFill>
                  <a:schemeClr val="accent6">
                    <a:lumMod val="75000"/>
                  </a:schemeClr>
                </a:solidFill>
                <a:latin typeface="宋体"/>
                <a:ea typeface="华文细黑"/>
                <a:cs typeface="Times New Roman"/>
              </a:rPr>
              <a:t>×</a:t>
            </a:r>
            <a:endParaRPr lang="zh-CN" altLang="zh-CN" sz="2800" kern="100" dirty="0">
              <a:solidFill>
                <a:schemeClr val="accent6">
                  <a:lumMod val="75000"/>
                </a:schemeClr>
              </a:solidFill>
              <a:latin typeface="宋体"/>
              <a:ea typeface="华文细黑"/>
              <a:cs typeface="Times New Roman"/>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5277113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4" grpId="0"/>
      <p:bldP spid="4" grpId="1"/>
      <p:bldP spid="5" grpId="0"/>
      <p:bldP spid="5" grpId="1"/>
      <p:bldP spid="6" grpId="0"/>
      <p:bldP spid="6" grpId="1"/>
      <p:bldP spid="7" grpId="0"/>
      <p:bldP spid="7"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015" y="306880"/>
            <a:ext cx="11053228" cy="5211146"/>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化学变化不能实现的是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一种原子变成另一种原子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一种离子变成另一种离子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一种分子变成另一种分子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一种单质变成另一种单质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一个质子变成一个中子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混合物变成纯净物　</a:t>
            </a:r>
            <a:r>
              <a:rPr lang="en-US" altLang="zh-CN" sz="2800" kern="100" dirty="0">
                <a:latin typeface="宋体"/>
                <a:ea typeface="华文细黑"/>
                <a:cs typeface="Times New Roman"/>
              </a:rPr>
              <a:t>⑦</a:t>
            </a:r>
            <a:r>
              <a:rPr lang="zh-CN" altLang="zh-CN" sz="2800" kern="100" dirty="0">
                <a:latin typeface="Times New Roman"/>
                <a:ea typeface="华文细黑"/>
                <a:cs typeface="Times New Roman"/>
              </a:rPr>
              <a:t>有毒有污染的物质变成无毒无污染的物质　</a:t>
            </a:r>
            <a:r>
              <a:rPr lang="en-US" altLang="zh-CN" sz="2800" kern="100" dirty="0">
                <a:latin typeface="宋体"/>
                <a:ea typeface="华文细黑"/>
                <a:cs typeface="Times New Roman"/>
              </a:rPr>
              <a:t>⑧</a:t>
            </a:r>
            <a:r>
              <a:rPr lang="zh-CN" altLang="zh-CN" sz="2800" kern="100" dirty="0">
                <a:latin typeface="Times New Roman"/>
                <a:ea typeface="华文细黑"/>
                <a:cs typeface="Times New Roman"/>
              </a:rPr>
              <a:t>金属变成</a:t>
            </a:r>
            <a:r>
              <a:rPr lang="zh-CN" altLang="zh-CN" sz="2800" kern="100" dirty="0" smtClean="0">
                <a:latin typeface="Times New Roman"/>
                <a:ea typeface="华文细黑"/>
                <a:cs typeface="Times New Roman"/>
              </a:rPr>
              <a:t>非金属</a:t>
            </a:r>
            <a:endParaRPr lang="en-US" altLang="zh-CN" sz="2800" kern="100" dirty="0">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物质发生化学变化时，在反应前后肯定不变的是</a:t>
            </a:r>
            <a:r>
              <a:rPr lang="en-US" altLang="zh-CN" sz="2800" u="sng" kern="100" dirty="0">
                <a:solidFill>
                  <a:prstClr val="black"/>
                </a:solidFill>
                <a:latin typeface="Times New Roman"/>
                <a:ea typeface="华文细黑"/>
                <a:cs typeface="Courier New"/>
              </a:rPr>
              <a:t>                  </a:t>
            </a:r>
            <a:r>
              <a:rPr lang="zh-CN" altLang="zh-CN" sz="2800" kern="100" dirty="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宋体"/>
                <a:ea typeface="华文细黑"/>
                <a:cs typeface="Times New Roman"/>
              </a:rPr>
              <a:t>①</a:t>
            </a:r>
            <a:r>
              <a:rPr lang="zh-CN" altLang="zh-CN" sz="2800" kern="100" dirty="0">
                <a:solidFill>
                  <a:prstClr val="black"/>
                </a:solidFill>
                <a:latin typeface="Times New Roman"/>
                <a:ea typeface="华文细黑"/>
                <a:cs typeface="Times New Roman"/>
              </a:rPr>
              <a:t>电子总数　</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原子总数　</a:t>
            </a:r>
            <a:r>
              <a:rPr lang="en-US" altLang="zh-CN" sz="2800" kern="100" dirty="0">
                <a:solidFill>
                  <a:prstClr val="black"/>
                </a:solidFill>
                <a:latin typeface="宋体"/>
                <a:ea typeface="华文细黑"/>
                <a:cs typeface="Times New Roman"/>
              </a:rPr>
              <a:t>③</a:t>
            </a:r>
            <a:r>
              <a:rPr lang="zh-CN" altLang="zh-CN" sz="2800" kern="100" dirty="0">
                <a:solidFill>
                  <a:prstClr val="black"/>
                </a:solidFill>
                <a:latin typeface="Times New Roman"/>
                <a:ea typeface="华文细黑"/>
                <a:cs typeface="Times New Roman"/>
              </a:rPr>
              <a:t>质子总数　</a:t>
            </a: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物质的总质量　</a:t>
            </a:r>
            <a:r>
              <a:rPr lang="en-US" altLang="zh-CN" sz="2800" kern="100" dirty="0">
                <a:solidFill>
                  <a:prstClr val="black"/>
                </a:solidFill>
                <a:latin typeface="宋体"/>
                <a:ea typeface="华文细黑"/>
                <a:cs typeface="Times New Roman"/>
              </a:rPr>
              <a:t>⑤</a:t>
            </a:r>
            <a:r>
              <a:rPr lang="zh-CN" altLang="zh-CN" sz="2800" kern="100" dirty="0">
                <a:solidFill>
                  <a:prstClr val="black"/>
                </a:solidFill>
                <a:latin typeface="Times New Roman"/>
                <a:ea typeface="华文细黑"/>
                <a:cs typeface="Times New Roman"/>
              </a:rPr>
              <a:t>物质所含的总能量　</a:t>
            </a:r>
            <a:r>
              <a:rPr lang="en-US" altLang="zh-CN" sz="2800" kern="100" dirty="0">
                <a:solidFill>
                  <a:prstClr val="black"/>
                </a:solidFill>
                <a:latin typeface="宋体"/>
                <a:ea typeface="华文细黑"/>
                <a:cs typeface="Times New Roman"/>
              </a:rPr>
              <a:t>⑥</a:t>
            </a:r>
            <a:r>
              <a:rPr lang="zh-CN" altLang="zh-CN" sz="2800" kern="100" dirty="0">
                <a:solidFill>
                  <a:prstClr val="black"/>
                </a:solidFill>
                <a:latin typeface="Times New Roman"/>
                <a:ea typeface="华文细黑"/>
                <a:cs typeface="Times New Roman"/>
              </a:rPr>
              <a:t>物质的</a:t>
            </a:r>
            <a:r>
              <a:rPr lang="zh-CN" altLang="zh-CN" sz="2800" kern="100" dirty="0" smtClean="0">
                <a:solidFill>
                  <a:prstClr val="black"/>
                </a:solidFill>
                <a:latin typeface="Times New Roman"/>
                <a:ea typeface="华文细黑"/>
                <a:cs typeface="Times New Roman"/>
              </a:rPr>
              <a:t>种类</a:t>
            </a:r>
            <a:endParaRPr lang="zh-CN" altLang="zh-CN" sz="1050" kern="100" dirty="0">
              <a:solidFill>
                <a:prstClr val="black"/>
              </a:solidFill>
              <a:latin typeface="宋体"/>
              <a:cs typeface="Courier New"/>
            </a:endParaRPr>
          </a:p>
        </p:txBody>
      </p:sp>
      <p:sp>
        <p:nvSpPr>
          <p:cNvPr id="4" name="矩形 3"/>
          <p:cNvSpPr/>
          <p:nvPr/>
        </p:nvSpPr>
        <p:spPr>
          <a:xfrm>
            <a:off x="4564195" y="253437"/>
            <a:ext cx="1261884" cy="656077"/>
          </a:xfrm>
          <a:prstGeom prst="rect">
            <a:avLst/>
          </a:prstGeom>
        </p:spPr>
        <p:txBody>
          <a:bodyPr wrap="none">
            <a:spAutoFit/>
          </a:bodyPr>
          <a:lstStyle/>
          <a:p>
            <a:pPr lvl="0" algn="just">
              <a:lnSpc>
                <a:spcPct val="150000"/>
              </a:lnSpc>
              <a:tabLst>
                <a:tab pos="1890395" algn="l"/>
              </a:tabLst>
            </a:pPr>
            <a:r>
              <a:rPr lang="en-US" altLang="zh-CN" sz="2800" kern="100" dirty="0" smtClean="0">
                <a:solidFill>
                  <a:schemeClr val="accent6">
                    <a:lumMod val="75000"/>
                  </a:schemeClr>
                </a:solidFill>
                <a:latin typeface="宋体"/>
                <a:ea typeface="华文细黑"/>
                <a:cs typeface="Times New Roman"/>
              </a:rPr>
              <a:t>①⑤⑧</a:t>
            </a:r>
            <a:endParaRPr lang="en-US" altLang="zh-CN" sz="2800" kern="100" dirty="0">
              <a:solidFill>
                <a:schemeClr val="accent6">
                  <a:lumMod val="75000"/>
                </a:schemeClr>
              </a:solidFill>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8" name="矩形 7"/>
          <p:cNvSpPr/>
          <p:nvPr/>
        </p:nvSpPr>
        <p:spPr>
          <a:xfrm>
            <a:off x="8353297" y="3441369"/>
            <a:ext cx="1620957" cy="656077"/>
          </a:xfrm>
          <a:prstGeom prst="rect">
            <a:avLst/>
          </a:prstGeom>
        </p:spPr>
        <p:txBody>
          <a:bodyPr wrap="none">
            <a:spAutoFit/>
          </a:bodyPr>
          <a:lstStyle/>
          <a:p>
            <a:pPr algn="just">
              <a:lnSpc>
                <a:spcPct val="150000"/>
              </a:lnSpc>
              <a:spcAft>
                <a:spcPts val="0"/>
              </a:spcAft>
              <a:tabLst>
                <a:tab pos="1890395" algn="l"/>
              </a:tabLst>
            </a:pPr>
            <a:r>
              <a:rPr lang="en-US" altLang="zh-CN" sz="2800" kern="100" dirty="0" smtClean="0">
                <a:solidFill>
                  <a:schemeClr val="accent6">
                    <a:lumMod val="75000"/>
                  </a:schemeClr>
                </a:solidFill>
                <a:latin typeface="宋体"/>
                <a:ea typeface="华文细黑"/>
                <a:cs typeface="Times New Roman"/>
              </a:rPr>
              <a:t>①②③④</a:t>
            </a:r>
            <a:endParaRPr lang="zh-CN" altLang="zh-CN" sz="2800" kern="100" dirty="0">
              <a:solidFill>
                <a:schemeClr val="accent6">
                  <a:lumMod val="75000"/>
                </a:schemeClr>
              </a:solidFill>
              <a:latin typeface="宋体"/>
              <a:ea typeface="华文细黑"/>
              <a:cs typeface="Times New Roman"/>
            </a:endParaRPr>
          </a:p>
        </p:txBody>
      </p:sp>
    </p:spTree>
    <p:extLst>
      <p:ext uri="{BB962C8B-B14F-4D97-AF65-F5344CB8AC3E}">
        <p14:creationId xmlns:p14="http://schemas.microsoft.com/office/powerpoint/2010/main" val="862684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4" grpId="0"/>
      <p:bldP spid="4" grpId="1"/>
      <p:bldP spid="8" grpId="0"/>
      <p:bldP spid="8"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72673" y="779631"/>
            <a:ext cx="11388152"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a:t>
            </a:r>
            <a:r>
              <a:rPr lang="zh-CN" altLang="zh-CN" sz="2800" b="1" kern="100" dirty="0" smtClean="0">
                <a:solidFill>
                  <a:srgbClr val="0000FF"/>
                </a:solidFill>
                <a:latin typeface="Times New Roman"/>
                <a:cs typeface="Times New Roman"/>
              </a:rPr>
              <a:t>组</a:t>
            </a:r>
            <a:r>
              <a:rPr lang="zh-CN" altLang="en-US" sz="2800" b="1" kern="100" dirty="0" smtClean="0">
                <a:solidFill>
                  <a:srgbClr val="0000FF"/>
                </a:solidFill>
                <a:latin typeface="Times New Roman"/>
                <a:cs typeface="Times New Roman"/>
              </a:rPr>
              <a:t>一</a:t>
            </a:r>
            <a:r>
              <a:rPr lang="zh-CN" altLang="zh-CN" sz="2800" b="1" kern="100" dirty="0">
                <a:solidFill>
                  <a:srgbClr val="0000FF"/>
                </a:solidFill>
                <a:latin typeface="Times New Roman"/>
                <a:cs typeface="Times New Roman"/>
              </a:rPr>
              <a:t>　准确判断物质变化</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a:t>
            </a:r>
            <a:r>
              <a:rPr lang="zh-CN" altLang="zh-CN" sz="2800" kern="100" dirty="0">
                <a:latin typeface="Times New Roman"/>
                <a:ea typeface="华文细黑"/>
                <a:cs typeface="Times New Roman"/>
              </a:rPr>
              <a:t>下列诗句或谚语可能与化学现象有关，其中说法不正确的是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水乳交融，火上浇油</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前者包含物理变化，而后者包含化学变化</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落汤螃蟹着红袍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肯定发生了化学变化</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滴水石穿，绳锯木断</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不包含化学变化</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看似风平浪静，实则暗流涌动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形象地描述了溶解平衡的状态</a:t>
            </a:r>
            <a:endParaRPr lang="zh-CN" altLang="zh-CN" sz="105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项，包含了</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err="1" smtClean="0">
                <a:latin typeface="Times New Roman"/>
                <a:ea typeface="华文细黑"/>
                <a:cs typeface="Courier New"/>
              </a:rPr>
              <a:t>Ca</a:t>
            </a:r>
            <a:r>
              <a:rPr lang="en-US" altLang="zh-CN" sz="2800" kern="100" dirty="0" smtClean="0">
                <a:latin typeface="Times New Roman"/>
                <a:ea typeface="华文细黑"/>
                <a:cs typeface="Courier New"/>
              </a:rPr>
              <a:t>(HCO</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2  </a:t>
            </a:r>
          </a:p>
          <a:p>
            <a:pPr algn="just">
              <a:lnSpc>
                <a:spcPct val="150000"/>
              </a:lnSpc>
              <a:spcAft>
                <a:spcPts val="0"/>
              </a:spcAft>
              <a:tabLst>
                <a:tab pos="1890395" algn="l"/>
              </a:tabLst>
            </a:pPr>
            <a:r>
              <a:rPr lang="en-US" altLang="zh-CN" sz="2800" kern="100" dirty="0" smtClean="0">
                <a:latin typeface="Times New Roman"/>
                <a:ea typeface="华文细黑"/>
                <a:cs typeface="Courier New"/>
              </a:rPr>
              <a:t>CaCO</a:t>
            </a:r>
            <a:r>
              <a:rPr lang="en-US" altLang="zh-CN" sz="2800" kern="100" baseline="-25000" dirty="0" smtClean="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两个化学过程</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6" name="矩形 15"/>
          <p:cNvSpPr/>
          <p:nvPr/>
        </p:nvSpPr>
        <p:spPr>
          <a:xfrm>
            <a:off x="10177927" y="1499711"/>
            <a:ext cx="444352" cy="656846"/>
          </a:xfrm>
          <a:prstGeom prst="rect">
            <a:avLst/>
          </a:prstGeom>
        </p:spPr>
        <p:txBody>
          <a:bodyPr wrap="none">
            <a:spAutoFit/>
          </a:bodyPr>
          <a:lstStyle/>
          <a:p>
            <a:pPr lvl="0" algn="just">
              <a:lnSpc>
                <a:spcPct val="150000"/>
              </a:lnSpc>
              <a:tabLst>
                <a:tab pos="1890395" algn="l"/>
              </a:tabLst>
            </a:pP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宋体"/>
              <a:cs typeface="Courier New"/>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3727540616"/>
              </p:ext>
            </p:extLst>
          </p:nvPr>
        </p:nvGraphicFramePr>
        <p:xfrm>
          <a:off x="10730841" y="4593946"/>
          <a:ext cx="1243013" cy="938213"/>
        </p:xfrm>
        <a:graphic>
          <a:graphicData uri="http://schemas.openxmlformats.org/presentationml/2006/ole">
            <mc:AlternateContent xmlns:mc="http://schemas.openxmlformats.org/markup-compatibility/2006">
              <mc:Choice xmlns:v="urn:schemas-microsoft-com:vml" Requires="v">
                <p:oleObj spid="_x0000_s42162" name="文档" r:id="rId3" imgW="1243490" imgH="938935" progId="Word.Document.12">
                  <p:embed/>
                </p:oleObj>
              </mc:Choice>
              <mc:Fallback>
                <p:oleObj name="文档" r:id="rId3" imgW="1243490" imgH="938935" progId="Word.Document.12">
                  <p:embed/>
                  <p:pic>
                    <p:nvPicPr>
                      <p:cNvPr id="0" name=""/>
                      <p:cNvPicPr/>
                      <p:nvPr/>
                    </p:nvPicPr>
                    <p:blipFill>
                      <a:blip r:embed="rId4"/>
                      <a:stretch>
                        <a:fillRect/>
                      </a:stretch>
                    </p:blipFill>
                    <p:spPr>
                      <a:xfrm>
                        <a:off x="10730841" y="4593946"/>
                        <a:ext cx="1243013" cy="938213"/>
                      </a:xfrm>
                      <a:prstGeom prst="rect">
                        <a:avLst/>
                      </a:prstGeom>
                    </p:spPr>
                  </p:pic>
                </p:oleObj>
              </mc:Fallback>
            </mc:AlternateContent>
          </a:graphicData>
        </a:graphic>
      </p:graphicFrame>
      <p:sp>
        <p:nvSpPr>
          <p:cNvPr id="7" name="Rectangle 21">
            <a:hlinkClick r:id="rId5"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6"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7"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8"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005175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6" end="6"/>
                                            </p:txEl>
                                          </p:spTgt>
                                        </p:tgtEl>
                                        <p:attrNameLst>
                                          <p:attrName>style.visibility</p:attrName>
                                        </p:attrNameLst>
                                      </p:cBhvr>
                                      <p:to>
                                        <p:strVal val="visible"/>
                                      </p:to>
                                    </p:set>
                                    <p:animEffect transition="in" filter="blinds(horizontal)">
                                      <p:cBhvr>
                                        <p:cTn id="7" dur="500"/>
                                        <p:tgtEl>
                                          <p:spTgt spid="15">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
                                            <p:txEl>
                                              <p:pRg st="7" end="7"/>
                                            </p:txEl>
                                          </p:spTgt>
                                        </p:tgtEl>
                                        <p:attrNameLst>
                                          <p:attrName>style.visibility</p:attrName>
                                        </p:attrNameLst>
                                      </p:cBhvr>
                                      <p:to>
                                        <p:strVal val="visible"/>
                                      </p:to>
                                    </p:set>
                                    <p:animEffect transition="in" filter="blinds(horizontal)">
                                      <p:cBhvr>
                                        <p:cTn id="10" dur="500"/>
                                        <p:tgtEl>
                                          <p:spTgt spid="15">
                                            <p:txEl>
                                              <p:pRg st="7" end="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5">
                                            <p:txEl>
                                              <p:pRg st="6" end="6"/>
                                            </p:txEl>
                                          </p:spTgt>
                                        </p:tgtEl>
                                      </p:cBhvr>
                                    </p:animEffect>
                                    <p:set>
                                      <p:cBhvr>
                                        <p:cTn id="23" dur="1" fill="hold">
                                          <p:stCondLst>
                                            <p:cond delay="499"/>
                                          </p:stCondLst>
                                        </p:cTn>
                                        <p:tgtEl>
                                          <p:spTgt spid="15">
                                            <p:txEl>
                                              <p:pRg st="6" end="6"/>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5">
                                            <p:txEl>
                                              <p:pRg st="7" end="7"/>
                                            </p:txEl>
                                          </p:spTgt>
                                        </p:tgtEl>
                                      </p:cBhvr>
                                    </p:animEffect>
                                    <p:set>
                                      <p:cBhvr>
                                        <p:cTn id="26" dur="1" fill="hold">
                                          <p:stCondLst>
                                            <p:cond delay="499"/>
                                          </p:stCondLst>
                                        </p:cTn>
                                        <p:tgtEl>
                                          <p:spTgt spid="15">
                                            <p:txEl>
                                              <p:pRg st="7" end="7"/>
                                            </p:txEl>
                                          </p:spTgt>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7"/>
                                        </p:tgtEl>
                                      </p:cBhvr>
                                    </p:animEffect>
                                    <p:set>
                                      <p:cBhvr>
                                        <p:cTn id="29" dur="1" fill="hold">
                                          <p:stCondLst>
                                            <p:cond delay="499"/>
                                          </p:stCondLst>
                                        </p:cTn>
                                        <p:tgtEl>
                                          <p:spTgt spid="17"/>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6" grpId="0"/>
      <p:bldP spid="16"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50590" y="845462"/>
            <a:ext cx="10943790" cy="2944372"/>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a:latin typeface="Times New Roman"/>
                <a:ea typeface="华文细黑"/>
                <a:cs typeface="Times New Roman"/>
              </a:rPr>
              <a:t>下列变化中属于物理变化的是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剩饭变馊</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自行车生锈</a:t>
            </a:r>
            <a:endParaRPr lang="zh-CN" altLang="zh-CN" sz="105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牛奶变酸</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电灯发光</a:t>
            </a:r>
            <a:endParaRPr lang="zh-CN" altLang="zh-CN" sz="1050" kern="100" dirty="0">
              <a:latin typeface="宋体"/>
              <a:cs typeface="Courier New"/>
            </a:endParaRPr>
          </a:p>
          <a:p>
            <a:pPr algn="just">
              <a:lnSpc>
                <a:spcPts val="55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剩饭变馊、自行车生锈、牛奶变酸均发生了氧化还原反应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1" name="矩形 10"/>
          <p:cNvSpPr/>
          <p:nvPr/>
        </p:nvSpPr>
        <p:spPr>
          <a:xfrm>
            <a:off x="5793444" y="941618"/>
            <a:ext cx="444352"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4" name="Rectangle 21">
            <a:hlinkClick r:id="rId2"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4711855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blinds(horizontal)">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
                                            <p:txEl>
                                              <p:pRg st="3" end="3"/>
                                            </p:txEl>
                                          </p:spTgt>
                                        </p:tgtEl>
                                      </p:cBhvr>
                                    </p:animEffect>
                                    <p:set>
                                      <p:cBhvr>
                                        <p:cTn id="17" dur="1" fill="hold">
                                          <p:stCondLst>
                                            <p:cond delay="499"/>
                                          </p:stCondLst>
                                        </p:cTn>
                                        <p:tgtEl>
                                          <p:spTgt spid="10">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11" grpId="0"/>
      <p:bldP spid="1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5845" y="556213"/>
            <a:ext cx="10352865" cy="691768"/>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元素、微粒及物质间的关系</a:t>
            </a:r>
            <a:r>
              <a:rPr lang="zh-CN" altLang="zh-CN" sz="2800" kern="100" dirty="0" smtClean="0">
                <a:latin typeface="Times New Roman"/>
                <a:ea typeface="华文细黑"/>
                <a:cs typeface="Times New Roman"/>
              </a:rPr>
              <a:t>图</a:t>
            </a:r>
          </a:p>
        </p:txBody>
      </p:sp>
      <p:pic>
        <p:nvPicPr>
          <p:cNvPr id="2050" name="Picture 2" descr="HX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503" y="1531253"/>
            <a:ext cx="7137214" cy="459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8008816" y="1989634"/>
            <a:ext cx="3018775"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离子晶体：</a:t>
            </a:r>
            <a:r>
              <a:rPr lang="en-US" altLang="zh-CN" sz="2800" b="1" kern="100" dirty="0" err="1" smtClean="0">
                <a:solidFill>
                  <a:srgbClr val="FF0000"/>
                </a:solidFill>
                <a:latin typeface="Times New Roman"/>
                <a:ea typeface="华文细黑"/>
                <a:cs typeface="Courier New"/>
              </a:rPr>
              <a:t>NaCl</a:t>
            </a:r>
            <a:r>
              <a:rPr lang="en-US" altLang="zh-CN" sz="2800" b="1" kern="100" dirty="0" smtClean="0">
                <a:solidFill>
                  <a:srgbClr val="FF0000"/>
                </a:solidFill>
                <a:latin typeface="Times New Roman"/>
                <a:ea typeface="华文细黑"/>
                <a:cs typeface="Courier New"/>
              </a:rPr>
              <a:t>)</a:t>
            </a:r>
            <a:endParaRPr lang="zh-CN" altLang="en-US" sz="2800" b="1" dirty="0"/>
          </a:p>
        </p:txBody>
      </p:sp>
      <p:sp>
        <p:nvSpPr>
          <p:cNvPr id="5" name="矩形 4"/>
          <p:cNvSpPr/>
          <p:nvPr/>
        </p:nvSpPr>
        <p:spPr>
          <a:xfrm>
            <a:off x="7859239" y="3429794"/>
            <a:ext cx="3996607"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原子晶体：石墨、</a:t>
            </a:r>
            <a:r>
              <a:rPr lang="en-US" altLang="zh-CN" sz="2800" b="1" kern="100" dirty="0" smtClean="0">
                <a:solidFill>
                  <a:srgbClr val="FF0000"/>
                </a:solidFill>
                <a:latin typeface="Times New Roman"/>
                <a:ea typeface="华文细黑"/>
                <a:cs typeface="Courier New"/>
              </a:rPr>
              <a:t>SiO</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a:t>
            </a:r>
            <a:endParaRPr lang="zh-CN" altLang="en-US" sz="2800" b="1" dirty="0"/>
          </a:p>
        </p:txBody>
      </p:sp>
      <p:sp>
        <p:nvSpPr>
          <p:cNvPr id="6" name="矩形 5"/>
          <p:cNvSpPr/>
          <p:nvPr/>
        </p:nvSpPr>
        <p:spPr>
          <a:xfrm>
            <a:off x="7902781" y="4856002"/>
            <a:ext cx="3935693"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分子晶体：</a:t>
            </a:r>
            <a:r>
              <a:rPr lang="en-US" altLang="zh-CN" sz="2800" b="1" kern="100" dirty="0" smtClean="0">
                <a:solidFill>
                  <a:srgbClr val="FF0000"/>
                </a:solidFill>
                <a:latin typeface="Times New Roman"/>
                <a:ea typeface="华文细黑"/>
                <a:cs typeface="Courier New"/>
              </a:rPr>
              <a:t>CO</a:t>
            </a:r>
            <a:r>
              <a:rPr lang="en-US" altLang="zh-CN" sz="2800" b="1" kern="100" baseline="-25000" dirty="0" smtClean="0">
                <a:solidFill>
                  <a:srgbClr val="FF0000"/>
                </a:solidFill>
                <a:latin typeface="Times New Roman"/>
                <a:ea typeface="华文细黑"/>
                <a:cs typeface="Courier New"/>
              </a:rPr>
              <a:t>2</a:t>
            </a:r>
            <a:r>
              <a:rPr lang="zh-CN" altLang="en-US" sz="2800" b="1" kern="100" dirty="0" smtClean="0">
                <a:solidFill>
                  <a:srgbClr val="FF0000"/>
                </a:solidFill>
                <a:latin typeface="Times New Roman"/>
                <a:ea typeface="华文细黑"/>
                <a:cs typeface="Courier New"/>
              </a:rPr>
              <a:t>、</a:t>
            </a:r>
            <a:r>
              <a:rPr lang="en-US" altLang="zh-CN" sz="2800" b="1" kern="100" dirty="0" err="1" smtClean="0">
                <a:solidFill>
                  <a:srgbClr val="FF0000"/>
                </a:solidFill>
                <a:latin typeface="Times New Roman"/>
                <a:ea typeface="华文细黑"/>
                <a:cs typeface="Courier New"/>
              </a:rPr>
              <a:t>HCl</a:t>
            </a:r>
            <a:r>
              <a:rPr lang="en-US" altLang="zh-CN" sz="2800" b="1" kern="100" dirty="0" smtClean="0">
                <a:solidFill>
                  <a:srgbClr val="FF0000"/>
                </a:solidFill>
                <a:latin typeface="Times New Roman"/>
                <a:ea typeface="华文细黑"/>
                <a:cs typeface="Courier New"/>
              </a:rPr>
              <a:t>)</a:t>
            </a:r>
            <a:endParaRPr lang="zh-CN" altLang="en-US" sz="2800" b="1" dirty="0"/>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7694" y="621482"/>
            <a:ext cx="11388152" cy="4355014"/>
          </a:xfrm>
          <a:prstGeom prst="rect">
            <a:avLst/>
          </a:prstGeom>
        </p:spPr>
        <p:txBody>
          <a:bodyPr wrap="square" lIns="121898" tIns="60948" rIns="121898" bIns="60948">
            <a:spAutoFit/>
          </a:bodyPr>
          <a:lstStyle/>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题</a:t>
            </a:r>
            <a:r>
              <a:rPr lang="zh-CN" altLang="zh-CN" sz="2800" b="1" kern="100" dirty="0" smtClean="0">
                <a:solidFill>
                  <a:srgbClr val="0000FF"/>
                </a:solidFill>
                <a:latin typeface="Times New Roman"/>
                <a:cs typeface="Times New Roman"/>
              </a:rPr>
              <a:t>组</a:t>
            </a:r>
            <a:r>
              <a:rPr lang="zh-CN" altLang="en-US" sz="2800" b="1" kern="100" dirty="0" smtClean="0">
                <a:solidFill>
                  <a:srgbClr val="0000FF"/>
                </a:solidFill>
                <a:latin typeface="Times New Roman"/>
                <a:cs typeface="Times New Roman"/>
              </a:rPr>
              <a:t>二</a:t>
            </a:r>
            <a:r>
              <a:rPr lang="zh-CN" altLang="zh-CN" sz="2800" b="1" kern="100" dirty="0">
                <a:solidFill>
                  <a:srgbClr val="0000FF"/>
                </a:solidFill>
                <a:latin typeface="Times New Roman"/>
                <a:cs typeface="Times New Roman"/>
              </a:rPr>
              <a:t>　判断物质性质，理解物质转化</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3.</a:t>
            </a:r>
            <a:r>
              <a:rPr lang="zh-CN" altLang="zh-CN" sz="2800" kern="100" dirty="0">
                <a:latin typeface="Times New Roman"/>
                <a:ea typeface="华文细黑"/>
                <a:cs typeface="Times New Roman"/>
              </a:rPr>
              <a:t>下列有关物质性质的应用正确的是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液氨汽化时要吸收大量的热，可用作制冷剂</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二氧化硅不与强酸反应，可用石英器皿盛放氢氟酸</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生石灰能与水反应，可用来干燥氯气</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氯化铝是一种电解质，可用电解法制</a:t>
            </a:r>
            <a:r>
              <a:rPr lang="zh-CN" altLang="zh-CN" sz="2800" kern="100" dirty="0" smtClean="0">
                <a:latin typeface="Times New Roman"/>
                <a:ea typeface="华文细黑"/>
                <a:cs typeface="Times New Roman"/>
              </a:rPr>
              <a:t>铝</a:t>
            </a:r>
            <a:endParaRPr lang="en-US" altLang="zh-CN" sz="2800" kern="100" dirty="0" smtClean="0">
              <a:latin typeface="Times New Roman"/>
              <a:ea typeface="华文细黑"/>
              <a:cs typeface="Times New Roman"/>
            </a:endParaRPr>
          </a:p>
        </p:txBody>
      </p:sp>
      <p:sp>
        <p:nvSpPr>
          <p:cNvPr id="3" name="Rectangle 21">
            <a:hlinkClick r:id="rId2"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139902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392441" y="693490"/>
            <a:ext cx="11388152" cy="4647402"/>
          </a:xfrm>
          <a:prstGeom prst="rect">
            <a:avLst/>
          </a:prstGeom>
        </p:spPr>
        <p:txBody>
          <a:bodyPr wrap="square" lIns="121898" tIns="60948" rIns="121898" bIns="60948">
            <a:spAutoFit/>
          </a:bodyPr>
          <a:lstStyle/>
          <a:p>
            <a:pPr lvl="0" algn="just">
              <a:lnSpc>
                <a:spcPct val="150000"/>
              </a:lnSpc>
              <a:tabLst>
                <a:tab pos="1890395" algn="l"/>
              </a:tabLst>
            </a:pPr>
            <a:r>
              <a:rPr lang="zh-CN" altLang="zh-CN" sz="2800" b="1" kern="100" dirty="0">
                <a:solidFill>
                  <a:srgbClr val="0000FF"/>
                </a:solidFill>
                <a:latin typeface="Times New Roman"/>
                <a:cs typeface="Times New Roman"/>
              </a:rPr>
              <a:t>解析　</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项，液氨汽化时吸收大量热，能使环境温度急剧降低，可作制冷剂，正确；</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项，石英的成分是</a:t>
            </a:r>
            <a:r>
              <a:rPr lang="en-US" altLang="zh-CN" sz="2800" kern="100" dirty="0">
                <a:solidFill>
                  <a:prstClr val="black"/>
                </a:solidFill>
                <a:latin typeface="Times New Roman"/>
                <a:ea typeface="华文细黑"/>
                <a:cs typeface="Courier New"/>
              </a:rPr>
              <a:t>SiO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SiO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能与氢氟酸反应：</a:t>
            </a:r>
            <a:r>
              <a:rPr lang="en-US" altLang="zh-CN" sz="2800" kern="100" dirty="0">
                <a:solidFill>
                  <a:prstClr val="black"/>
                </a:solidFill>
                <a:latin typeface="Times New Roman"/>
                <a:ea typeface="华文细黑"/>
                <a:cs typeface="Courier New"/>
              </a:rPr>
              <a:t>SiO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4HF</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=SiF</a:t>
            </a:r>
            <a:r>
              <a:rPr lang="en-US" altLang="zh-CN" sz="2800" kern="100" baseline="-25000" dirty="0">
                <a:solidFill>
                  <a:prstClr val="black"/>
                </a:solidFill>
                <a:latin typeface="Times New Roman"/>
                <a:ea typeface="华文细黑"/>
                <a:cs typeface="Courier New"/>
              </a:rPr>
              <a:t>4</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，错误；</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项，氯气与水反应生成酸，不能用碱性干燥剂干燥，错误；</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项，</a:t>
            </a:r>
            <a:r>
              <a:rPr lang="en-US" altLang="zh-CN" sz="2800" kern="100" dirty="0">
                <a:solidFill>
                  <a:prstClr val="black"/>
                </a:solidFill>
                <a:latin typeface="Times New Roman"/>
                <a:ea typeface="华文细黑"/>
                <a:cs typeface="Courier New"/>
              </a:rPr>
              <a:t>AlCl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是共价化合物，加热升华不导电，错误。</a:t>
            </a:r>
            <a:endParaRPr lang="zh-CN" altLang="zh-CN" sz="1050" kern="100" dirty="0">
              <a:solidFill>
                <a:prstClr val="black"/>
              </a:solidFill>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3" name="Rectangle 21">
            <a:hlinkClick r:id="rId2"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1194283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7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0983" y="514067"/>
            <a:ext cx="11388152" cy="594006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smtClean="0">
                <a:latin typeface="Times New Roman"/>
                <a:ea typeface="华文细黑"/>
                <a:cs typeface="Courier New"/>
              </a:rPr>
              <a:t>4.</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为中学化学中常见的单质。室温下，</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为固体，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均为气体。在适宜的条件下，它们可以按如图进行反应。下列说法中正确的是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en-US" altLang="zh-CN" sz="2800" kern="100" dirty="0" smtClean="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中三种元素的任意两种元素</a:t>
            </a:r>
            <a:r>
              <a:rPr lang="zh-CN" altLang="zh-CN" sz="2800" kern="100" dirty="0" smtClean="0">
                <a:latin typeface="Times New Roman"/>
                <a:ea typeface="华文细黑"/>
                <a:cs typeface="Times New Roman"/>
              </a:rPr>
              <a:t>形成</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化合物所属物质类别可能是氧化物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中三种元素的任意两种元素</a:t>
            </a:r>
            <a:r>
              <a:rPr lang="zh-CN" altLang="zh-CN" sz="2800" kern="100" dirty="0" smtClean="0">
                <a:latin typeface="Times New Roman"/>
                <a:ea typeface="华文细黑"/>
                <a:cs typeface="Times New Roman"/>
              </a:rPr>
              <a:t>形成</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化合物所属物质类别一定不是碱</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如果</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溶液是一种强酸，则</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溶液为硫酸</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中有一种金属且为</a:t>
            </a:r>
            <a:r>
              <a:rPr lang="en-US" altLang="zh-CN" sz="2800" kern="100" dirty="0" smtClean="0">
                <a:latin typeface="Times New Roman"/>
                <a:ea typeface="华文细黑"/>
                <a:cs typeface="Courier New"/>
              </a:rPr>
              <a:t>B</a:t>
            </a:r>
            <a:endParaRPr lang="zh-CN" altLang="zh-CN" sz="2800" kern="100" dirty="0">
              <a:latin typeface="宋体"/>
              <a:cs typeface="Courier New"/>
            </a:endParaRPr>
          </a:p>
        </p:txBody>
      </p:sp>
      <p:pic>
        <p:nvPicPr>
          <p:cNvPr id="32770" name="Picture 2" descr="HX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375" y="2633265"/>
            <a:ext cx="4411562" cy="271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1">
            <a:hlinkClick r:id="rId3"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6"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7"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11" name="圆角矩形 10">
            <a:hlinkClick r:id="rId8" action="ppaction://hlinksldjump"/>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9480163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548070" y="755521"/>
            <a:ext cx="11163760" cy="4258449"/>
          </a:xfrm>
          <a:prstGeom prst="rect">
            <a:avLst/>
          </a:prstGeom>
        </p:spPr>
        <p:txBody>
          <a:bodyPr wrap="square" lIns="121898" tIns="60948" rIns="121898" bIns="60948">
            <a:spAutoFit/>
          </a:bodyPr>
          <a:lstStyle/>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时，符合题给信息和框图转化，</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中没有氧元素，</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项错误；</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项，碱至少有三种元素组成，</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项正确；</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项，常温下，</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均为气体单质，</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溶液不可能为硫酸，</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项错误；</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项，金属在常温下不为气体，</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项错误。</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4" name="Rectangle 21">
            <a:hlinkClick r:id="rId2" action="ppaction://hlinksldjump"/>
          </p:cNvPr>
          <p:cNvSpPr>
            <a:spLocks noChangeArrowheads="1"/>
          </p:cNvSpPr>
          <p:nvPr/>
        </p:nvSpPr>
        <p:spPr bwMode="auto">
          <a:xfrm>
            <a:off x="1004804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55022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02825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148215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1970859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7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
          <p:cNvSpPr txBox="1"/>
          <p:nvPr/>
        </p:nvSpPr>
        <p:spPr>
          <a:xfrm>
            <a:off x="849219" y="2714214"/>
            <a:ext cx="10491975" cy="1431161"/>
          </a:xfrm>
          <a:prstGeom prst="rect">
            <a:avLst/>
          </a:prstGeom>
          <a:noFill/>
        </p:spPr>
        <p:txBody>
          <a:bodyPr wrap="none" rtlCol="0" anchor="ctr">
            <a:spAutoFit/>
          </a:bodyPr>
          <a:lstStyle/>
          <a:p>
            <a:pPr algn="ctr">
              <a:lnSpc>
                <a:spcPct val="120000"/>
              </a:lnSpc>
              <a:defRPr/>
            </a:pPr>
            <a:r>
              <a:rPr lang="zh-CN" altLang="zh-CN" sz="8000" b="1" dirty="0">
                <a:solidFill>
                  <a:schemeClr val="bg1"/>
                </a:solidFill>
                <a:latin typeface="+mj-ea"/>
                <a:ea typeface="+mj-ea"/>
              </a:rPr>
              <a:t>考点四　分散系　胶体</a:t>
            </a:r>
          </a:p>
        </p:txBody>
      </p:sp>
    </p:spTree>
    <p:extLst>
      <p:ext uri="{BB962C8B-B14F-4D97-AF65-F5344CB8AC3E}">
        <p14:creationId xmlns:p14="http://schemas.microsoft.com/office/powerpoint/2010/main" val="27293924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80707" y="705065"/>
            <a:ext cx="11733225" cy="270841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分散系</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概念</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所得</a:t>
            </a:r>
            <a:r>
              <a:rPr lang="zh-CN" altLang="zh-CN" sz="2800" kern="100" dirty="0">
                <a:latin typeface="Times New Roman"/>
                <a:ea typeface="华文细黑"/>
                <a:cs typeface="Times New Roman"/>
              </a:rPr>
              <a:t>到的体系。</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分类：</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按照分散质粒子的</a:t>
            </a:r>
            <a:r>
              <a:rPr lang="zh-CN" altLang="zh-CN" sz="2800" kern="100" dirty="0" smtClean="0">
                <a:latin typeface="Times New Roman"/>
                <a:ea typeface="华文细黑"/>
                <a:cs typeface="Times New Roman"/>
              </a:rPr>
              <a:t>大小</a:t>
            </a:r>
            <a:endParaRPr lang="zh-CN" altLang="zh-CN" sz="2800" kern="100" dirty="0">
              <a:effectLst/>
              <a:latin typeface="宋体"/>
              <a:cs typeface="Courier New"/>
            </a:endParaRPr>
          </a:p>
        </p:txBody>
      </p:sp>
      <p:sp>
        <p:nvSpPr>
          <p:cNvPr id="2" name="矩形 1"/>
          <p:cNvSpPr/>
          <p:nvPr/>
        </p:nvSpPr>
        <p:spPr>
          <a:xfrm>
            <a:off x="1737443" y="1290146"/>
            <a:ext cx="7904124" cy="662104"/>
          </a:xfrm>
          <a:prstGeom prst="rect">
            <a:avLst/>
          </a:prstGeom>
        </p:spPr>
        <p:txBody>
          <a:bodyPr>
            <a:spAutoFit/>
          </a:bodyPr>
          <a:lstStyle/>
          <a:p>
            <a:pPr>
              <a:lnSpc>
                <a:spcPct val="150000"/>
              </a:lnSpc>
              <a:defRPr/>
            </a:pPr>
            <a:r>
              <a:rPr lang="zh-CN" altLang="zh-CN" sz="2800" kern="100" dirty="0">
                <a:solidFill>
                  <a:srgbClr val="0000FF"/>
                </a:solidFill>
                <a:latin typeface="Times New Roman"/>
                <a:ea typeface="华文细黑"/>
                <a:cs typeface="Times New Roman"/>
              </a:rPr>
              <a:t>把一种</a:t>
            </a:r>
            <a:r>
              <a:rPr lang="en-US" altLang="zh-CN" sz="2800" kern="100" dirty="0">
                <a:solidFill>
                  <a:srgbClr val="0000FF"/>
                </a:solidFill>
                <a:latin typeface="Times New Roman"/>
                <a:ea typeface="华文细黑"/>
                <a:cs typeface="Courier New"/>
              </a:rPr>
              <a:t>(</a:t>
            </a:r>
            <a:r>
              <a:rPr lang="zh-CN" altLang="zh-CN" sz="2800" kern="100" dirty="0">
                <a:solidFill>
                  <a:srgbClr val="0000FF"/>
                </a:solidFill>
                <a:latin typeface="Times New Roman"/>
                <a:ea typeface="华文细黑"/>
                <a:cs typeface="Times New Roman"/>
              </a:rPr>
              <a:t>或多种</a:t>
            </a:r>
            <a:r>
              <a:rPr lang="en-US" altLang="zh-CN" sz="2800" kern="100" dirty="0">
                <a:solidFill>
                  <a:srgbClr val="0000FF"/>
                </a:solidFill>
                <a:latin typeface="Times New Roman"/>
                <a:ea typeface="华文细黑"/>
                <a:cs typeface="Courier New"/>
              </a:rPr>
              <a:t>)</a:t>
            </a:r>
            <a:r>
              <a:rPr lang="zh-CN" altLang="zh-CN" sz="2800" kern="100" dirty="0">
                <a:solidFill>
                  <a:srgbClr val="0000FF"/>
                </a:solidFill>
                <a:latin typeface="Times New Roman"/>
                <a:ea typeface="华文细黑"/>
                <a:cs typeface="Times New Roman"/>
              </a:rPr>
              <a:t>物质分散在另一种</a:t>
            </a:r>
            <a:r>
              <a:rPr lang="en-US" altLang="zh-CN" sz="2800" kern="100" dirty="0">
                <a:solidFill>
                  <a:srgbClr val="0000FF"/>
                </a:solidFill>
                <a:latin typeface="Times New Roman"/>
                <a:ea typeface="华文细黑"/>
                <a:cs typeface="Courier New"/>
              </a:rPr>
              <a:t>(</a:t>
            </a:r>
            <a:r>
              <a:rPr lang="zh-CN" altLang="zh-CN" sz="2800" kern="100" dirty="0">
                <a:solidFill>
                  <a:srgbClr val="0000FF"/>
                </a:solidFill>
                <a:latin typeface="Times New Roman"/>
                <a:ea typeface="华文细黑"/>
                <a:cs typeface="Times New Roman"/>
              </a:rPr>
              <a:t>或多种</a:t>
            </a:r>
            <a:r>
              <a:rPr lang="en-US" altLang="zh-CN" sz="2800" kern="100" dirty="0">
                <a:solidFill>
                  <a:srgbClr val="0000FF"/>
                </a:solidFill>
                <a:latin typeface="Times New Roman"/>
                <a:ea typeface="华文细黑"/>
                <a:cs typeface="Courier New"/>
              </a:rPr>
              <a:t>)</a:t>
            </a:r>
            <a:r>
              <a:rPr lang="zh-CN" altLang="zh-CN" sz="2800" kern="100" dirty="0">
                <a:solidFill>
                  <a:srgbClr val="0000FF"/>
                </a:solidFill>
                <a:latin typeface="Times New Roman"/>
                <a:ea typeface="华文细黑"/>
                <a:cs typeface="Times New Roman"/>
              </a:rPr>
              <a:t>物质</a:t>
            </a:r>
            <a:r>
              <a:rPr lang="zh-CN" altLang="zh-CN" sz="2800" kern="100" dirty="0" smtClean="0">
                <a:solidFill>
                  <a:srgbClr val="0000FF"/>
                </a:solidFill>
                <a:latin typeface="Times New Roman"/>
                <a:ea typeface="华文细黑"/>
                <a:cs typeface="Times New Roman"/>
              </a:rPr>
              <a:t>中</a:t>
            </a:r>
            <a:endParaRPr lang="zh-CN" altLang="en-US" sz="3500" b="1" dirty="0">
              <a:solidFill>
                <a:srgbClr val="0000FF"/>
              </a:solidFill>
              <a:latin typeface="+mj-ea"/>
              <a:ea typeface="+mj-ea"/>
            </a:endParaRPr>
          </a:p>
        </p:txBody>
      </p:sp>
      <p:pic>
        <p:nvPicPr>
          <p:cNvPr id="33794" name="Picture 2" descr="HX4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8742" y="3328875"/>
            <a:ext cx="7282742" cy="917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02125" y="4115149"/>
            <a:ext cx="4852610" cy="656077"/>
          </a:xfrm>
          <a:prstGeom prst="rect">
            <a:avLst/>
          </a:prstGeom>
        </p:spPr>
        <p:txBody>
          <a:bodyPr wrap="none">
            <a:spAutoFit/>
          </a:bodyPr>
          <a:lstStyle/>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按照分散质和分散剂的</a:t>
            </a:r>
            <a:r>
              <a:rPr lang="zh-CN" altLang="zh-CN" sz="2800" kern="100" dirty="0" smtClean="0">
                <a:latin typeface="Times New Roman"/>
                <a:ea typeface="华文细黑"/>
                <a:cs typeface="Times New Roman"/>
              </a:rPr>
              <a:t>状态</a:t>
            </a:r>
            <a:endParaRPr lang="zh-CN" altLang="zh-CN" sz="2800" kern="100" dirty="0">
              <a:effectLst/>
              <a:latin typeface="宋体"/>
              <a:cs typeface="Courier New"/>
            </a:endParaRPr>
          </a:p>
        </p:txBody>
      </p:sp>
      <p:pic>
        <p:nvPicPr>
          <p:cNvPr id="33795" name="Picture 3" descr="HX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4616" y="4790331"/>
            <a:ext cx="7815394" cy="168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0884367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2" grpId="0"/>
      <p:bldP spid="2"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8953" y="152151"/>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rPr>
              <a:t>2.</a:t>
            </a:r>
            <a:r>
              <a:rPr lang="zh-CN" altLang="zh-CN" sz="2800" kern="100" dirty="0">
                <a:latin typeface="Times New Roman"/>
                <a:ea typeface="华文细黑"/>
                <a:cs typeface="Times New Roman"/>
              </a:rPr>
              <a:t>三种分散系比较</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981360998"/>
              </p:ext>
            </p:extLst>
          </p:nvPr>
        </p:nvGraphicFramePr>
        <p:xfrm>
          <a:off x="487101" y="936167"/>
          <a:ext cx="11179116" cy="5120640"/>
        </p:xfrm>
        <a:graphic>
          <a:graphicData uri="http://schemas.openxmlformats.org/drawingml/2006/table">
            <a:tbl>
              <a:tblPr/>
              <a:tblGrid>
                <a:gridCol w="3318670"/>
                <a:gridCol w="2908191"/>
                <a:gridCol w="2442863"/>
                <a:gridCol w="2509392"/>
              </a:tblGrid>
              <a:tr h="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分散系</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溶液</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胶体</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浊液</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分散质微粒直径大小</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u="none" kern="100" dirty="0" smtClean="0">
                          <a:effectLst/>
                          <a:latin typeface="Times New Roman"/>
                          <a:ea typeface="华文细黑"/>
                          <a:cs typeface="Courier New"/>
                        </a:rPr>
                        <a:t>______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u="none" kern="100" dirty="0" smtClean="0">
                          <a:effectLst/>
                          <a:latin typeface="Times New Roman"/>
                          <a:ea typeface="华文细黑"/>
                          <a:cs typeface="Courier New"/>
                        </a:rPr>
                        <a:t>____________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u="none" kern="100" dirty="0" smtClean="0">
                          <a:effectLst/>
                          <a:latin typeface="Times New Roman"/>
                          <a:ea typeface="华文细黑"/>
                          <a:cs typeface="Courier New"/>
                        </a:rPr>
                        <a:t>_________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分散质微粒成分</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离子或小分子</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大分子</a:t>
                      </a:r>
                      <a:r>
                        <a:rPr lang="zh-CN" sz="2800" kern="100" dirty="0">
                          <a:effectLst/>
                          <a:latin typeface="Times New Roman"/>
                          <a:ea typeface="华文细黑"/>
                          <a:cs typeface="Times New Roman"/>
                        </a:rPr>
                        <a:t>或</a:t>
                      </a:r>
                      <a:r>
                        <a:rPr lang="zh-CN" sz="2800" kern="100" dirty="0" smtClean="0">
                          <a:effectLst/>
                          <a:latin typeface="Times New Roman"/>
                          <a:ea typeface="华文细黑"/>
                          <a:cs typeface="Times New Roman"/>
                        </a:rPr>
                        <a:t>离子</a:t>
                      </a:r>
                      <a:endParaRPr lang="en-US" altLang="zh-CN" sz="2800" kern="100" dirty="0" smtClean="0">
                        <a:effectLst/>
                        <a:latin typeface="Times New Roman"/>
                        <a:ea typeface="华文细黑"/>
                        <a:cs typeface="Times New Roman"/>
                      </a:endParaRPr>
                    </a:p>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集合体</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巨大</a:t>
                      </a:r>
                      <a:r>
                        <a:rPr lang="zh-CN" sz="2800" kern="100" dirty="0">
                          <a:effectLst/>
                          <a:latin typeface="Times New Roman"/>
                          <a:ea typeface="华文细黑"/>
                          <a:cs typeface="Times New Roman"/>
                        </a:rPr>
                        <a:t>分子或</a:t>
                      </a:r>
                      <a:r>
                        <a:rPr lang="zh-CN" sz="2800" kern="100" dirty="0" smtClean="0">
                          <a:effectLst/>
                          <a:latin typeface="Times New Roman"/>
                          <a:ea typeface="华文细黑"/>
                          <a:cs typeface="Times New Roman"/>
                        </a:rPr>
                        <a:t>离</a:t>
                      </a:r>
                      <a:endParaRPr lang="en-US" altLang="zh-CN" sz="2800" kern="100" dirty="0" smtClean="0">
                        <a:effectLst/>
                        <a:latin typeface="Times New Roman"/>
                        <a:ea typeface="华文细黑"/>
                        <a:cs typeface="Times New Roman"/>
                      </a:endParaRPr>
                    </a:p>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子集</a:t>
                      </a:r>
                      <a:r>
                        <a:rPr lang="zh-CN" sz="2800" kern="100" dirty="0">
                          <a:effectLst/>
                          <a:latin typeface="Times New Roman"/>
                          <a:ea typeface="华文细黑"/>
                          <a:cs typeface="Times New Roman"/>
                        </a:rPr>
                        <a:t>合体</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外观特征</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均匀、透明</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均匀</a:t>
                      </a:r>
                      <a:r>
                        <a:rPr lang="zh-CN" sz="2800" kern="100" dirty="0">
                          <a:effectLst/>
                          <a:latin typeface="Times New Roman"/>
                          <a:ea typeface="华文细黑"/>
                          <a:cs typeface="Times New Roman"/>
                        </a:rPr>
                        <a:t>、透明</a:t>
                      </a:r>
                      <a:r>
                        <a:rPr lang="zh-CN" sz="2800" kern="100" dirty="0" smtClean="0">
                          <a:effectLst/>
                          <a:latin typeface="Times New Roman"/>
                          <a:ea typeface="华文细黑"/>
                          <a:cs typeface="Times New Roman"/>
                        </a:rPr>
                        <a:t>或</a:t>
                      </a:r>
                      <a:endParaRPr lang="en-US" altLang="zh-CN" sz="2800" kern="100" dirty="0" smtClean="0">
                        <a:effectLst/>
                        <a:latin typeface="Times New Roman"/>
                        <a:ea typeface="华文细黑"/>
                        <a:cs typeface="Times New Roman"/>
                      </a:endParaRPr>
                    </a:p>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半透明</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不均匀、</a:t>
                      </a:r>
                      <a:endParaRPr lang="zh-CN" sz="2800" kern="100" dirty="0">
                        <a:effectLst/>
                        <a:latin typeface="宋体"/>
                        <a:cs typeface="Courier New"/>
                      </a:endParaRPr>
                    </a:p>
                    <a:p>
                      <a:pPr algn="ctr">
                        <a:lnSpc>
                          <a:spcPct val="150000"/>
                        </a:lnSpc>
                        <a:spcAft>
                          <a:spcPts val="0"/>
                        </a:spcAft>
                        <a:tabLst>
                          <a:tab pos="1890395" algn="l"/>
                        </a:tabLst>
                      </a:pPr>
                      <a:r>
                        <a:rPr lang="zh-CN" sz="2800" kern="100" dirty="0">
                          <a:effectLst/>
                          <a:latin typeface="Times New Roman"/>
                          <a:ea typeface="华文细黑"/>
                          <a:cs typeface="Times New Roman"/>
                        </a:rPr>
                        <a:t>不透明</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smtClean="0">
                          <a:effectLst/>
                          <a:latin typeface="Times New Roman"/>
                          <a:ea typeface="华文细黑"/>
                          <a:cs typeface="Times New Roman"/>
                        </a:rPr>
                        <a:t>稳定性</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稳定，静置无沉淀</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较稳定</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不稳定</a:t>
                      </a:r>
                      <a:r>
                        <a:rPr lang="zh-CN" sz="2800" kern="100" dirty="0">
                          <a:effectLst/>
                          <a:latin typeface="Times New Roman"/>
                          <a:ea typeface="华文细黑"/>
                          <a:cs typeface="Times New Roman"/>
                        </a:rPr>
                        <a:t>，静</a:t>
                      </a:r>
                      <a:r>
                        <a:rPr lang="zh-CN" sz="2800" kern="100" dirty="0" smtClean="0">
                          <a:effectLst/>
                          <a:latin typeface="Times New Roman"/>
                          <a:ea typeface="华文细黑"/>
                          <a:cs typeface="Times New Roman"/>
                        </a:rPr>
                        <a:t>置</a:t>
                      </a:r>
                      <a:endParaRPr lang="en-US" altLang="zh-CN" sz="2800" kern="100" dirty="0" smtClean="0">
                        <a:effectLst/>
                        <a:latin typeface="Times New Roman"/>
                        <a:ea typeface="华文细黑"/>
                        <a:cs typeface="Times New Roman"/>
                      </a:endParaRPr>
                    </a:p>
                    <a:p>
                      <a:pPr algn="l">
                        <a:lnSpc>
                          <a:spcPct val="150000"/>
                        </a:lnSpc>
                        <a:spcAft>
                          <a:spcPts val="0"/>
                        </a:spcAft>
                        <a:tabLst>
                          <a:tab pos="1890395" algn="l"/>
                        </a:tabLst>
                      </a:pPr>
                      <a:r>
                        <a:rPr lang="en-US" altLang="zh-CN" sz="2800"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有</a:t>
                      </a:r>
                      <a:r>
                        <a:rPr lang="zh-CN" sz="2800" kern="100" dirty="0">
                          <a:effectLst/>
                          <a:latin typeface="Times New Roman"/>
                          <a:ea typeface="华文细黑"/>
                          <a:cs typeface="Times New Roman"/>
                        </a:rPr>
                        <a:t>沉淀</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4695324" y="1659288"/>
            <a:ext cx="1114408"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&lt;1 </a:t>
            </a:r>
            <a:r>
              <a:rPr lang="en-US" altLang="zh-CN" sz="2800" kern="100" dirty="0" smtClean="0">
                <a:solidFill>
                  <a:srgbClr val="0000FF"/>
                </a:solidFill>
                <a:latin typeface="Times New Roman"/>
                <a:ea typeface="华文细黑"/>
                <a:cs typeface="Courier New"/>
              </a:rPr>
              <a:t>nm</a:t>
            </a:r>
            <a:endParaRPr lang="zh-CN" altLang="en-US" dirty="0">
              <a:solidFill>
                <a:srgbClr val="0000FF"/>
              </a:solidFill>
            </a:endParaRPr>
          </a:p>
        </p:txBody>
      </p:sp>
      <p:sp>
        <p:nvSpPr>
          <p:cNvPr id="7" name="矩形 6"/>
          <p:cNvSpPr/>
          <p:nvPr/>
        </p:nvSpPr>
        <p:spPr>
          <a:xfrm>
            <a:off x="7058682" y="1670863"/>
            <a:ext cx="1810111"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1</a:t>
            </a:r>
            <a:r>
              <a:rPr lang="zh-CN" altLang="en-US"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100 nm</a:t>
            </a:r>
            <a:endParaRPr lang="zh-CN" altLang="en-US" dirty="0">
              <a:solidFill>
                <a:srgbClr val="0000FF"/>
              </a:solidFill>
            </a:endParaRPr>
          </a:p>
        </p:txBody>
      </p:sp>
      <p:sp>
        <p:nvSpPr>
          <p:cNvPr id="9" name="矩形 8"/>
          <p:cNvSpPr/>
          <p:nvPr/>
        </p:nvSpPr>
        <p:spPr>
          <a:xfrm>
            <a:off x="9732889" y="1679880"/>
            <a:ext cx="1473480"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&gt;100 nm</a:t>
            </a:r>
            <a:endParaRPr lang="zh-CN" altLang="en-US" dirty="0">
              <a:solidFill>
                <a:srgbClr val="0000FF"/>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4522846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5" grpId="0"/>
      <p:bldP spid="5" grpId="1"/>
      <p:bldP spid="7" grpId="0"/>
      <p:bldP spid="7" grpId="1"/>
      <p:bldP spid="9" grpId="0"/>
      <p:bldP spid="9"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340993198"/>
              </p:ext>
            </p:extLst>
          </p:nvPr>
        </p:nvGraphicFramePr>
        <p:xfrm>
          <a:off x="290981" y="261442"/>
          <a:ext cx="11599589" cy="2560320"/>
        </p:xfrm>
        <a:graphic>
          <a:graphicData uri="http://schemas.openxmlformats.org/drawingml/2006/table">
            <a:tbl>
              <a:tblPr/>
              <a:tblGrid>
                <a:gridCol w="3318670"/>
                <a:gridCol w="2908191"/>
                <a:gridCol w="2404279"/>
                <a:gridCol w="2968449"/>
              </a:tblGrid>
              <a:tr h="0">
                <a:tc>
                  <a:txBody>
                    <a:bodyPr/>
                    <a:lstStyle/>
                    <a:p>
                      <a:pPr algn="ctr">
                        <a:lnSpc>
                          <a:spcPct val="150000"/>
                        </a:lnSpc>
                        <a:spcAft>
                          <a:spcPts val="0"/>
                        </a:spcAft>
                        <a:tabLst>
                          <a:tab pos="1890395" algn="l"/>
                        </a:tabLst>
                      </a:pPr>
                      <a:r>
                        <a:rPr lang="zh-CN" sz="2800" kern="100" dirty="0" smtClean="0">
                          <a:effectLst/>
                          <a:latin typeface="Times New Roman"/>
                          <a:ea typeface="华文细黑"/>
                          <a:cs typeface="Times New Roman"/>
                        </a:rPr>
                        <a:t>分散质能否透过滤纸</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a:t>
                      </a:r>
                      <a:endParaRPr lang="zh-CN" sz="2800" u="none"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分类</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饱和溶液、不饱和溶液</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固溶胶、液溶胶、气溶胶</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悬浊液、乳浊液</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实例</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食盐水、蔗糖溶液</a:t>
                      </a:r>
                      <a:endParaRPr lang="zh-CN" sz="2800" kern="10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Fe(OH)</a:t>
                      </a:r>
                      <a:r>
                        <a:rPr lang="en-US" sz="2800" kern="100" baseline="-25000" dirty="0">
                          <a:effectLst/>
                          <a:latin typeface="Times New Roman"/>
                          <a:ea typeface="华文细黑"/>
                          <a:cs typeface="Courier New"/>
                        </a:rPr>
                        <a:t>3</a:t>
                      </a:r>
                      <a:r>
                        <a:rPr lang="zh-CN" sz="2800" kern="100" dirty="0">
                          <a:effectLst/>
                          <a:latin typeface="Times New Roman"/>
                          <a:ea typeface="华文细黑"/>
                          <a:cs typeface="Times New Roman"/>
                        </a:rPr>
                        <a:t>胶体</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泥水</a:t>
                      </a:r>
                      <a:endParaRPr lang="zh-CN" sz="2800" kern="100" dirty="0">
                        <a:effectLst/>
                        <a:latin typeface="宋体"/>
                        <a:cs typeface="Courier New"/>
                      </a:endParaRPr>
                    </a:p>
                  </a:txBody>
                  <a:tcPr marL="13475" marR="134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216593" y="2892440"/>
            <a:ext cx="11755638" cy="2913618"/>
          </a:xfrm>
          <a:prstGeom prst="rect">
            <a:avLst/>
          </a:prstGeom>
        </p:spPr>
        <p:txBody>
          <a:bodyPr>
            <a:spAutoFit/>
          </a:bodyPr>
          <a:lstStyle/>
          <a:p>
            <a:pPr lvl="0" algn="just">
              <a:lnSpc>
                <a:spcPts val="5500"/>
              </a:lnSpc>
              <a:tabLst>
                <a:tab pos="1890395" algn="l"/>
              </a:tabLst>
            </a:pPr>
            <a:r>
              <a:rPr lang="en-US" altLang="zh-CN" sz="2800" kern="100" dirty="0">
                <a:solidFill>
                  <a:prstClr val="black"/>
                </a:solidFill>
                <a:latin typeface="Times New Roman"/>
                <a:ea typeface="华文细黑"/>
                <a:cs typeface="Courier New"/>
              </a:rPr>
              <a:t>3.Fe(OH)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胶体的制备</a:t>
            </a:r>
            <a:endParaRPr lang="zh-CN" altLang="zh-CN" sz="2800" kern="100" dirty="0">
              <a:solidFill>
                <a:prstClr val="black"/>
              </a:solidFill>
              <a:latin typeface="宋体"/>
              <a:cs typeface="Courier New"/>
            </a:endParaRPr>
          </a:p>
          <a:p>
            <a:pPr lvl="0" algn="just">
              <a:lnSpc>
                <a:spcPts val="5500"/>
              </a:lnSpc>
              <a:tabLst>
                <a:tab pos="1890395" algn="l"/>
              </a:tabLst>
            </a:pPr>
            <a:r>
              <a:rPr lang="zh-CN" altLang="zh-CN" sz="2800" kern="100" dirty="0">
                <a:solidFill>
                  <a:prstClr val="black"/>
                </a:solidFill>
                <a:latin typeface="Times New Roman"/>
                <a:ea typeface="华文细黑"/>
                <a:cs typeface="Times New Roman"/>
              </a:rPr>
              <a:t>向沸水中逐滴</a:t>
            </a:r>
            <a:r>
              <a:rPr lang="zh-CN" altLang="zh-CN" sz="2800" kern="100" dirty="0" smtClean="0">
                <a:solidFill>
                  <a:prstClr val="black"/>
                </a:solidFill>
                <a:latin typeface="Times New Roman"/>
                <a:ea typeface="华文细黑"/>
                <a:cs typeface="Times New Roman"/>
              </a:rPr>
              <a:t>加入</a:t>
            </a:r>
            <a:r>
              <a:rPr lang="en-US" altLang="zh-CN" sz="2800" u="sng" kern="100" dirty="0" smtClean="0">
                <a:solidFill>
                  <a:prstClr val="black"/>
                </a:solidFill>
                <a:latin typeface="Times New Roman"/>
                <a:ea typeface="华文细黑"/>
                <a:cs typeface="Courier New"/>
              </a:rPr>
              <a:t>                         </a:t>
            </a:r>
            <a:r>
              <a:rPr lang="zh-CN" altLang="zh-CN" sz="2800" kern="100" dirty="0" smtClean="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继续煮沸至液体</a:t>
            </a:r>
            <a:r>
              <a:rPr lang="zh-CN" altLang="zh-CN" sz="2800" kern="100" dirty="0" smtClean="0">
                <a:solidFill>
                  <a:prstClr val="black"/>
                </a:solidFill>
                <a:latin typeface="Times New Roman"/>
                <a:ea typeface="华文细黑"/>
                <a:cs typeface="Times New Roman"/>
              </a:rPr>
              <a:t>呈</a:t>
            </a:r>
            <a:r>
              <a:rPr lang="en-US" altLang="zh-CN" sz="2800" u="sng" kern="100" dirty="0" smtClean="0">
                <a:solidFill>
                  <a:prstClr val="black"/>
                </a:solidFill>
                <a:latin typeface="Times New Roman"/>
                <a:ea typeface="华文细黑"/>
                <a:cs typeface="Times New Roman"/>
              </a:rPr>
              <a:t>           </a:t>
            </a:r>
            <a:r>
              <a:rPr lang="zh-CN" altLang="zh-CN" sz="2800" kern="100" dirty="0" smtClean="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停止加热，即制得</a:t>
            </a:r>
            <a:r>
              <a:rPr lang="en-US" altLang="zh-CN" sz="2800" kern="100" dirty="0">
                <a:solidFill>
                  <a:prstClr val="black"/>
                </a:solidFill>
                <a:latin typeface="Times New Roman"/>
                <a:ea typeface="华文细黑"/>
                <a:cs typeface="Courier New"/>
              </a:rPr>
              <a:t>Fe(OH)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胶体，化学方程式</a:t>
            </a:r>
            <a:r>
              <a:rPr lang="zh-CN" altLang="zh-CN" sz="2800" kern="100" dirty="0" smtClean="0">
                <a:solidFill>
                  <a:prstClr val="black"/>
                </a:solidFill>
                <a:latin typeface="Times New Roman"/>
                <a:ea typeface="华文细黑"/>
                <a:cs typeface="Times New Roman"/>
              </a:rPr>
              <a:t>为</a:t>
            </a:r>
            <a:r>
              <a:rPr lang="en-US" altLang="zh-CN" sz="2800" kern="100" dirty="0" smtClean="0">
                <a:solidFill>
                  <a:prstClr val="black"/>
                </a:solidFill>
                <a:latin typeface="Times New Roman"/>
                <a:ea typeface="华文细黑"/>
                <a:cs typeface="Courier New"/>
              </a:rPr>
              <a:t>__________________________</a:t>
            </a:r>
            <a:endParaRPr lang="en-US" altLang="zh-CN" sz="2800" kern="100" dirty="0" smtClean="0">
              <a:solidFill>
                <a:prstClr val="black"/>
              </a:solidFill>
              <a:latin typeface="Times New Roman"/>
              <a:ea typeface="华文细黑"/>
              <a:cs typeface="Times New Roman"/>
            </a:endParaRPr>
          </a:p>
          <a:p>
            <a:pPr lvl="0" algn="just">
              <a:lnSpc>
                <a:spcPts val="5500"/>
              </a:lnSpc>
              <a:tabLst>
                <a:tab pos="1890395" algn="l"/>
              </a:tabLst>
            </a:pPr>
            <a:r>
              <a:rPr lang="en-US" altLang="zh-CN" sz="2800" kern="100" dirty="0" smtClean="0">
                <a:solidFill>
                  <a:prstClr val="black"/>
                </a:solidFill>
                <a:latin typeface="Times New Roman"/>
                <a:ea typeface="华文细黑"/>
                <a:cs typeface="Courier New"/>
              </a:rPr>
              <a:t>______</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645856342"/>
              </p:ext>
            </p:extLst>
          </p:nvPr>
        </p:nvGraphicFramePr>
        <p:xfrm>
          <a:off x="8167166" y="4254698"/>
          <a:ext cx="1168400" cy="903288"/>
        </p:xfrm>
        <a:graphic>
          <a:graphicData uri="http://schemas.openxmlformats.org/presentationml/2006/ole">
            <mc:AlternateContent xmlns:mc="http://schemas.openxmlformats.org/markup-compatibility/2006">
              <mc:Choice xmlns:v="urn:schemas-microsoft-com:vml" Requires="v">
                <p:oleObj spid="_x0000_s36120" name="文档" r:id="rId3" imgW="1189810" imgH="915612" progId="Word.Document.12">
                  <p:embed/>
                </p:oleObj>
              </mc:Choice>
              <mc:Fallback>
                <p:oleObj name="文档" r:id="rId3" imgW="1189810" imgH="915612" progId="Word.Document.12">
                  <p:embed/>
                  <p:pic>
                    <p:nvPicPr>
                      <p:cNvPr id="0" name=""/>
                      <p:cNvPicPr/>
                      <p:nvPr/>
                    </p:nvPicPr>
                    <p:blipFill>
                      <a:blip r:embed="rId4"/>
                      <a:stretch>
                        <a:fillRect/>
                      </a:stretch>
                    </p:blipFill>
                    <p:spPr>
                      <a:xfrm>
                        <a:off x="8167166" y="4254698"/>
                        <a:ext cx="1168400" cy="903288"/>
                      </a:xfrm>
                      <a:prstGeom prst="rect">
                        <a:avLst/>
                      </a:prstGeom>
                    </p:spPr>
                  </p:pic>
                </p:oleObj>
              </mc:Fallback>
            </mc:AlternateContent>
          </a:graphicData>
        </a:graphic>
      </p:graphicFrame>
      <p:sp>
        <p:nvSpPr>
          <p:cNvPr id="6" name="矩形 5"/>
          <p:cNvSpPr/>
          <p:nvPr/>
        </p:nvSpPr>
        <p:spPr>
          <a:xfrm>
            <a:off x="4736229" y="333450"/>
            <a:ext cx="543739"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能</a:t>
            </a:r>
            <a:endParaRPr lang="zh-CN" altLang="en-US" dirty="0">
              <a:solidFill>
                <a:srgbClr val="0000FF"/>
              </a:solidFill>
            </a:endParaRPr>
          </a:p>
        </p:txBody>
      </p:sp>
      <p:sp>
        <p:nvSpPr>
          <p:cNvPr id="8" name="矩形 7"/>
          <p:cNvSpPr/>
          <p:nvPr/>
        </p:nvSpPr>
        <p:spPr>
          <a:xfrm>
            <a:off x="7414500" y="343312"/>
            <a:ext cx="543739"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能</a:t>
            </a:r>
          </a:p>
        </p:txBody>
      </p:sp>
      <p:sp>
        <p:nvSpPr>
          <p:cNvPr id="9" name="矩形 8"/>
          <p:cNvSpPr/>
          <p:nvPr/>
        </p:nvSpPr>
        <p:spPr>
          <a:xfrm>
            <a:off x="9937338" y="333450"/>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不能</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3166028" y="3706251"/>
            <a:ext cx="2438488"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FeCl</a:t>
            </a:r>
            <a:r>
              <a:rPr lang="en-US" altLang="zh-CN" sz="2800" kern="100" baseline="-25000" dirty="0">
                <a:solidFill>
                  <a:srgbClr val="0000FF"/>
                </a:solidFill>
                <a:latin typeface="Times New Roman"/>
                <a:ea typeface="华文细黑"/>
                <a:cs typeface="Courier New"/>
              </a:rPr>
              <a:t>3</a:t>
            </a:r>
            <a:r>
              <a:rPr lang="zh-CN" altLang="zh-CN" sz="2800" kern="100" dirty="0">
                <a:solidFill>
                  <a:srgbClr val="0000FF"/>
                </a:solidFill>
                <a:latin typeface="Times New Roman"/>
                <a:ea typeface="华文细黑"/>
                <a:cs typeface="Times New Roman"/>
              </a:rPr>
              <a:t>饱和溶液</a:t>
            </a:r>
            <a:endParaRPr lang="zh-CN" altLang="en-US" dirty="0">
              <a:solidFill>
                <a:srgbClr val="0000FF"/>
              </a:solidFill>
            </a:endParaRPr>
          </a:p>
        </p:txBody>
      </p:sp>
      <p:sp>
        <p:nvSpPr>
          <p:cNvPr id="13" name="矩形 12"/>
          <p:cNvSpPr/>
          <p:nvPr/>
        </p:nvSpPr>
        <p:spPr>
          <a:xfrm>
            <a:off x="8592336" y="3716112"/>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红褐色</a:t>
            </a:r>
            <a:endParaRPr lang="zh-CN" altLang="en-US" dirty="0">
              <a:solidFill>
                <a:srgbClr val="0000FF"/>
              </a:solidFill>
            </a:endParaRPr>
          </a:p>
        </p:txBody>
      </p:sp>
      <p:sp>
        <p:nvSpPr>
          <p:cNvPr id="15" name="矩形 14"/>
          <p:cNvSpPr/>
          <p:nvPr/>
        </p:nvSpPr>
        <p:spPr>
          <a:xfrm>
            <a:off x="5795599" y="4395592"/>
            <a:ext cx="218040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FeCl</a:t>
            </a:r>
            <a:r>
              <a:rPr lang="en-US" altLang="zh-CN" sz="2800" kern="100" baseline="-25000" dirty="0">
                <a:solidFill>
                  <a:srgbClr val="0000FF"/>
                </a:solidFill>
                <a:latin typeface="Times New Roman"/>
                <a:ea typeface="华文细黑"/>
                <a:cs typeface="Courier New"/>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3H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endParaRPr lang="zh-CN" altLang="en-US" dirty="0">
              <a:solidFill>
                <a:srgbClr val="0000FF"/>
              </a:solidFill>
            </a:endParaRPr>
          </a:p>
        </p:txBody>
      </p:sp>
      <p:sp>
        <p:nvSpPr>
          <p:cNvPr id="17" name="矩形 16"/>
          <p:cNvSpPr/>
          <p:nvPr/>
        </p:nvSpPr>
        <p:spPr>
          <a:xfrm>
            <a:off x="9223681" y="4407167"/>
            <a:ext cx="2741456"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Fe(OH)</a:t>
            </a:r>
            <a:r>
              <a:rPr lang="en-US" altLang="zh-CN" sz="2800" kern="100" baseline="-25000" dirty="0">
                <a:solidFill>
                  <a:srgbClr val="0000FF"/>
                </a:solidFill>
                <a:latin typeface="Times New Roman"/>
                <a:ea typeface="华文细黑"/>
                <a:cs typeface="Courier New"/>
              </a:rPr>
              <a:t>3</a:t>
            </a:r>
            <a:r>
              <a:rPr lang="en-US" altLang="zh-CN" sz="2800" kern="100" dirty="0">
                <a:solidFill>
                  <a:srgbClr val="0000FF"/>
                </a:solidFill>
                <a:latin typeface="Times New Roman"/>
                <a:ea typeface="华文细黑"/>
                <a:cs typeface="Courier New"/>
              </a:rPr>
              <a:t>(</a:t>
            </a:r>
            <a:r>
              <a:rPr lang="zh-CN" altLang="zh-CN" sz="2800" kern="100" dirty="0">
                <a:solidFill>
                  <a:srgbClr val="0000FF"/>
                </a:solidFill>
                <a:latin typeface="Times New Roman"/>
                <a:ea typeface="华文细黑"/>
                <a:cs typeface="Times New Roman"/>
              </a:rPr>
              <a:t>胶体</a:t>
            </a:r>
            <a:r>
              <a:rPr lang="en-US" altLang="zh-CN" sz="2800" kern="100" dirty="0">
                <a:solidFill>
                  <a:srgbClr val="0000FF"/>
                </a:solidFill>
                <a:latin typeface="Times New Roman"/>
                <a:ea typeface="华文细黑"/>
                <a:cs typeface="Courier New"/>
              </a:rPr>
              <a:t>)</a:t>
            </a:r>
            <a:r>
              <a:rPr lang="zh-CN" altLang="zh-CN" sz="2800" kern="100" dirty="0">
                <a:solidFill>
                  <a:srgbClr val="0000FF"/>
                </a:solidFill>
                <a:latin typeface="Times New Roman"/>
                <a:ea typeface="华文细黑"/>
                <a:cs typeface="Times New Roman"/>
              </a:rPr>
              <a:t>＋</a:t>
            </a:r>
            <a:endParaRPr lang="zh-CN" altLang="en-US" dirty="0">
              <a:solidFill>
                <a:srgbClr val="0000FF"/>
              </a:solidFill>
            </a:endParaRPr>
          </a:p>
        </p:txBody>
      </p:sp>
      <p:sp>
        <p:nvSpPr>
          <p:cNvPr id="19" name="矩形 18"/>
          <p:cNvSpPr/>
          <p:nvPr/>
        </p:nvSpPr>
        <p:spPr>
          <a:xfrm>
            <a:off x="394999" y="5169561"/>
            <a:ext cx="96212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3HCl</a:t>
            </a:r>
            <a:endParaRPr lang="zh-CN" altLang="en-US" dirty="0">
              <a:solidFill>
                <a:srgbClr val="0000FF"/>
              </a:solidFill>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103169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par>
                                <p:cTn id="25" presetID="3" presetClass="entr" presetSubtype="1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horizontal)">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9"/>
                                        </p:tgtEl>
                                      </p:cBhvr>
                                    </p:animEffect>
                                    <p:set>
                                      <p:cBhvr>
                                        <p:cTn id="47" dur="1" fill="hold">
                                          <p:stCondLst>
                                            <p:cond delay="499"/>
                                          </p:stCondLst>
                                        </p:cTn>
                                        <p:tgtEl>
                                          <p:spTgt spid="19"/>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5"/>
                                        </p:tgtEl>
                                      </p:cBhvr>
                                    </p:animEffect>
                                    <p:set>
                                      <p:cBhvr>
                                        <p:cTn id="53" dur="1" fill="hold">
                                          <p:stCondLst>
                                            <p:cond delay="499"/>
                                          </p:stCondLst>
                                        </p:cTn>
                                        <p:tgtEl>
                                          <p:spTgt spid="15"/>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3"/>
                                        </p:tgtEl>
                                      </p:cBhvr>
                                    </p:animEffect>
                                    <p:set>
                                      <p:cBhvr>
                                        <p:cTn id="56" dur="1" fill="hold">
                                          <p:stCondLst>
                                            <p:cond delay="499"/>
                                          </p:stCondLst>
                                        </p:cTn>
                                        <p:tgtEl>
                                          <p:spTgt spid="13"/>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17"/>
                                        </p:tgtEl>
                                      </p:cBhvr>
                                    </p:animEffect>
                                    <p:set>
                                      <p:cBhvr>
                                        <p:cTn id="59" dur="1" fill="hold">
                                          <p:stCondLst>
                                            <p:cond delay="499"/>
                                          </p:stCondLst>
                                        </p:cTn>
                                        <p:tgtEl>
                                          <p:spTgt spid="17"/>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5"/>
                                        </p:tgtEl>
                                      </p:cBhvr>
                                    </p:animEffect>
                                    <p:set>
                                      <p:cBhvr>
                                        <p:cTn id="6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6" grpId="0"/>
      <p:bldP spid="6" grpId="1"/>
      <p:bldP spid="8" grpId="0"/>
      <p:bldP spid="8" grpId="1"/>
      <p:bldP spid="9" grpId="0"/>
      <p:bldP spid="9" grpId="1"/>
      <p:bldP spid="11" grpId="0"/>
      <p:bldP spid="11" grpId="1"/>
      <p:bldP spid="13" grpId="0"/>
      <p:bldP spid="13" grpId="1"/>
      <p:bldP spid="15" grpId="0"/>
      <p:bldP spid="15" grpId="1"/>
      <p:bldP spid="17" grpId="0"/>
      <p:bldP spid="17" grpId="1"/>
      <p:bldP spid="19" grpId="0"/>
      <p:bldP spid="19"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bwMode="auto">
          <a:xfrm>
            <a:off x="546081" y="308174"/>
            <a:ext cx="1933968"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zh-CN" altLang="en-US" sz="3200" b="1" dirty="0">
              <a:solidFill>
                <a:schemeClr val="accent6">
                  <a:lumMod val="75000"/>
                </a:schemeClr>
              </a:solidFill>
              <a:latin typeface="+mj-ea"/>
              <a:ea typeface="+mj-ea"/>
              <a:cs typeface="+mn-cs"/>
            </a:endParaRPr>
          </a:p>
        </p:txBody>
      </p:sp>
      <p:sp>
        <p:nvSpPr>
          <p:cNvPr id="4" name="矩形 3"/>
          <p:cNvSpPr/>
          <p:nvPr/>
        </p:nvSpPr>
        <p:spPr>
          <a:xfrm>
            <a:off x="654488" y="977741"/>
            <a:ext cx="10901751" cy="4324261"/>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直径介于</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nm</a:t>
            </a:r>
            <a:r>
              <a:rPr lang="zh-CN" altLang="zh-CN" sz="2800" kern="100" dirty="0">
                <a:latin typeface="Times New Roman"/>
                <a:ea typeface="华文细黑"/>
                <a:cs typeface="Times New Roman"/>
              </a:rPr>
              <a:t>之间的微粒称为胶体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a:latin typeface="Times New Roman"/>
                <a:ea typeface="华文细黑"/>
                <a:cs typeface="Times New Roman"/>
              </a:rPr>
              <a:t>利用丁达尔效应可以区别溶液与胶体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(3)</a:t>
            </a:r>
            <a:r>
              <a:rPr lang="zh-CN" altLang="zh-CN" sz="2800" kern="100" dirty="0">
                <a:latin typeface="Times New Roman"/>
                <a:ea typeface="华文细黑"/>
                <a:cs typeface="Times New Roman"/>
              </a:rPr>
              <a:t>溶液是电中性的，胶体是带电的</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(4)</a:t>
            </a:r>
            <a:r>
              <a:rPr lang="zh-CN" altLang="zh-CN" sz="2800" kern="100" dirty="0">
                <a:latin typeface="Times New Roman"/>
                <a:ea typeface="华文细黑"/>
                <a:cs typeface="Times New Roman"/>
              </a:rPr>
              <a:t>盐卤可用于制豆腐</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tabLst>
                <a:tab pos="1890395" algn="l"/>
              </a:tabLst>
            </a:pPr>
            <a:r>
              <a:rPr lang="en-US" altLang="zh-CN" sz="2800" kern="100" dirty="0" smtClean="0">
                <a:latin typeface="Times New Roman"/>
                <a:ea typeface="华文细黑"/>
                <a:cs typeface="Courier New"/>
              </a:rPr>
              <a:t>(5)</a:t>
            </a:r>
            <a:r>
              <a:rPr lang="zh-CN" altLang="zh-CN" sz="2800" kern="100" dirty="0">
                <a:latin typeface="Times New Roman"/>
                <a:ea typeface="华文细黑"/>
                <a:cs typeface="Times New Roman"/>
              </a:rPr>
              <a:t>胶体不一定是液态，胶体的丁达尔效应属于</a:t>
            </a:r>
            <a:r>
              <a:rPr lang="zh-CN" altLang="zh-CN" sz="2800" kern="100" dirty="0" smtClean="0">
                <a:latin typeface="Times New Roman"/>
                <a:ea typeface="华文细黑"/>
                <a:cs typeface="Times New Roman"/>
              </a:rPr>
              <a:t>物理变化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6" name="矩形 5"/>
          <p:cNvSpPr/>
          <p:nvPr/>
        </p:nvSpPr>
        <p:spPr>
          <a:xfrm>
            <a:off x="7592617" y="1880775"/>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8" name="矩形 7"/>
          <p:cNvSpPr/>
          <p:nvPr/>
        </p:nvSpPr>
        <p:spPr>
          <a:xfrm>
            <a:off x="7000020" y="2540422"/>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9" name="矩形 8"/>
          <p:cNvSpPr/>
          <p:nvPr/>
        </p:nvSpPr>
        <p:spPr>
          <a:xfrm>
            <a:off x="6311230" y="3332510"/>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0" name="矩形 9"/>
          <p:cNvSpPr/>
          <p:nvPr/>
        </p:nvSpPr>
        <p:spPr>
          <a:xfrm>
            <a:off x="4203283" y="4033426"/>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1" name="矩形 10"/>
          <p:cNvSpPr/>
          <p:nvPr/>
        </p:nvSpPr>
        <p:spPr>
          <a:xfrm>
            <a:off x="9583133" y="4556646"/>
            <a:ext cx="543739" cy="681918"/>
          </a:xfrm>
          <a:prstGeom prst="rect">
            <a:avLst/>
          </a:prstGeom>
        </p:spPr>
        <p:txBody>
          <a:bodyPr wrap="none">
            <a:spAutoFit/>
          </a:bodyPr>
          <a:lstStyle/>
          <a:p>
            <a:pPr lvl="0" algn="just">
              <a:lnSpc>
                <a:spcPts val="5500"/>
              </a:lnSpc>
              <a:tabLst>
                <a:tab pos="1890395" algn="l"/>
              </a:tabLst>
            </a:pPr>
            <a:r>
              <a:rPr lang="en-US" altLang="zh-CN" sz="2800" kern="100" dirty="0">
                <a:solidFill>
                  <a:schemeClr val="accent6">
                    <a:lumMod val="75000"/>
                  </a:schemeClr>
                </a:solidFill>
                <a:latin typeface="宋体"/>
                <a:ea typeface="华文细黑"/>
                <a:cs typeface="Times New Roman"/>
              </a:rPr>
              <a:t>√</a:t>
            </a:r>
            <a:endParaRPr lang="zh-CN" altLang="zh-CN" sz="2800" kern="100" dirty="0">
              <a:solidFill>
                <a:schemeClr val="accent6">
                  <a:lumMod val="75000"/>
                </a:schemeClr>
              </a:solidFill>
              <a:latin typeface="宋体"/>
              <a:ea typeface="华文细黑"/>
              <a:cs typeface="Times New Roman"/>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779664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6" grpId="0"/>
      <p:bldP spid="6" grpId="1"/>
      <p:bldP spid="8" grpId="0"/>
      <p:bldP spid="8" grpId="1"/>
      <p:bldP spid="9" grpId="0"/>
      <p:bldP spid="9" grpId="1"/>
      <p:bldP spid="10" grpId="0"/>
      <p:bldP spid="10" grpId="1"/>
      <p:bldP spid="11" grpId="0"/>
      <p:bldP spid="11"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148803"/>
            <a:ext cx="11502034" cy="400107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胶体中加入饱和</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溶液发生的现象</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Times New Roman"/>
              </a:rPr>
              <a:t>_____________</a:t>
            </a:r>
            <a:endParaRPr lang="en-US" altLang="zh-CN" sz="2800" u="sng" kern="100" dirty="0" smtClean="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原因是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胶体中滴入过量稀硫酸，现象</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a:t>
            </a:r>
          </a:p>
          <a:p>
            <a:pPr algn="just">
              <a:lnSpc>
                <a:spcPct val="150000"/>
              </a:lnSpc>
              <a:spcAft>
                <a:spcPts val="0"/>
              </a:spcAft>
              <a:tabLst>
                <a:tab pos="1890395" algn="l"/>
              </a:tabLst>
            </a:pPr>
            <a:r>
              <a:rPr lang="en-US" altLang="zh-CN" sz="2800" kern="100" dirty="0" smtClean="0">
                <a:latin typeface="Times New Roman"/>
                <a:ea typeface="华文细黑"/>
                <a:cs typeface="Courier New"/>
              </a:rPr>
              <a:t>___________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其原因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Times New Roman"/>
              </a:rPr>
              <a:t>__________________________________________</a:t>
            </a:r>
          </a:p>
          <a:p>
            <a:pPr algn="just">
              <a:lnSpc>
                <a:spcPct val="150000"/>
              </a:lnSpc>
              <a:spcAft>
                <a:spcPts val="0"/>
              </a:spcAft>
              <a:tabLst>
                <a:tab pos="1890395" algn="l"/>
              </a:tabLst>
            </a:pP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9362899" y="887002"/>
            <a:ext cx="1980029" cy="523220"/>
          </a:xfrm>
          <a:prstGeom prst="rect">
            <a:avLst/>
          </a:prstGeom>
        </p:spPr>
        <p:txBody>
          <a:bodyPr wrap="none">
            <a:spAutoFit/>
          </a:bodyPr>
          <a:lstStyle/>
          <a:p>
            <a:r>
              <a:rPr lang="zh-CN" altLang="zh-CN" sz="2800" kern="100" dirty="0">
                <a:solidFill>
                  <a:schemeClr val="accent6">
                    <a:lumMod val="75000"/>
                  </a:schemeClr>
                </a:solidFill>
                <a:latin typeface="宋体"/>
                <a:ea typeface="华文细黑"/>
                <a:cs typeface="Times New Roman"/>
              </a:rPr>
              <a:t>产生</a:t>
            </a:r>
            <a:r>
              <a:rPr lang="zh-CN" altLang="zh-CN" sz="2800" kern="100" dirty="0" smtClean="0">
                <a:solidFill>
                  <a:schemeClr val="accent6">
                    <a:lumMod val="75000"/>
                  </a:schemeClr>
                </a:solidFill>
                <a:latin typeface="宋体"/>
                <a:ea typeface="华文细黑"/>
                <a:cs typeface="Times New Roman"/>
              </a:rPr>
              <a:t>红褐色</a:t>
            </a:r>
            <a:endParaRPr lang="zh-CN" altLang="en-US" sz="2800" kern="100" dirty="0">
              <a:solidFill>
                <a:schemeClr val="accent6">
                  <a:lumMod val="75000"/>
                </a:schemeClr>
              </a:solidFill>
              <a:latin typeface="宋体"/>
              <a:ea typeface="华文细黑"/>
              <a:cs typeface="Times New Roman"/>
            </a:endParaRPr>
          </a:p>
        </p:txBody>
      </p:sp>
      <p:sp>
        <p:nvSpPr>
          <p:cNvPr id="3" name="矩形 2"/>
          <p:cNvSpPr/>
          <p:nvPr/>
        </p:nvSpPr>
        <p:spPr>
          <a:xfrm>
            <a:off x="507003" y="1540105"/>
            <a:ext cx="902811" cy="523220"/>
          </a:xfrm>
          <a:prstGeom prst="rect">
            <a:avLst/>
          </a:prstGeom>
        </p:spPr>
        <p:txBody>
          <a:bodyPr wrap="none">
            <a:spAutoFit/>
          </a:bodyPr>
          <a:lstStyle/>
          <a:p>
            <a:r>
              <a:rPr lang="zh-CN" altLang="zh-CN" sz="2800" kern="100" dirty="0">
                <a:solidFill>
                  <a:schemeClr val="accent6">
                    <a:lumMod val="75000"/>
                  </a:schemeClr>
                </a:solidFill>
                <a:latin typeface="宋体"/>
                <a:ea typeface="华文细黑"/>
                <a:cs typeface="Times New Roman"/>
              </a:rPr>
              <a:t>沉淀</a:t>
            </a:r>
            <a:endParaRPr lang="zh-CN" altLang="en-US" sz="2800" kern="100" dirty="0">
              <a:solidFill>
                <a:schemeClr val="accent6">
                  <a:lumMod val="75000"/>
                </a:schemeClr>
              </a:solidFill>
              <a:latin typeface="宋体"/>
              <a:ea typeface="华文细黑"/>
              <a:cs typeface="Times New Roman"/>
            </a:endParaRPr>
          </a:p>
        </p:txBody>
      </p:sp>
      <p:sp>
        <p:nvSpPr>
          <p:cNvPr id="5" name="矩形 4"/>
          <p:cNvSpPr/>
          <p:nvPr/>
        </p:nvSpPr>
        <p:spPr>
          <a:xfrm>
            <a:off x="2878343" y="1520941"/>
            <a:ext cx="4852610" cy="523220"/>
          </a:xfrm>
          <a:prstGeom prst="rect">
            <a:avLst/>
          </a:prstGeom>
        </p:spPr>
        <p:txBody>
          <a:bodyPr wrap="none">
            <a:spAutoFit/>
          </a:bodyPr>
          <a:lstStyle/>
          <a:p>
            <a:r>
              <a:rPr lang="zh-CN" altLang="zh-CN" sz="2800" kern="100" dirty="0">
                <a:solidFill>
                  <a:schemeClr val="accent6">
                    <a:lumMod val="75000"/>
                  </a:schemeClr>
                </a:solidFill>
                <a:latin typeface="宋体"/>
                <a:ea typeface="华文细黑"/>
                <a:cs typeface="Times New Roman"/>
              </a:rPr>
              <a:t>电解质溶液使胶体发生了聚沉</a:t>
            </a:r>
            <a:endParaRPr lang="zh-CN" altLang="en-US" sz="2800" kern="100" dirty="0">
              <a:solidFill>
                <a:schemeClr val="accent6">
                  <a:lumMod val="75000"/>
                </a:schemeClr>
              </a:solidFill>
              <a:latin typeface="宋体"/>
              <a:ea typeface="华文细黑"/>
              <a:cs typeface="Times New Roman"/>
            </a:endParaRPr>
          </a:p>
        </p:txBody>
      </p:sp>
      <p:sp>
        <p:nvSpPr>
          <p:cNvPr id="6" name="矩形 5"/>
          <p:cNvSpPr/>
          <p:nvPr/>
        </p:nvSpPr>
        <p:spPr>
          <a:xfrm>
            <a:off x="7670520" y="2131909"/>
            <a:ext cx="3416320" cy="523220"/>
          </a:xfrm>
          <a:prstGeom prst="rect">
            <a:avLst/>
          </a:prstGeom>
        </p:spPr>
        <p:txBody>
          <a:bodyPr wrap="none">
            <a:spAutoFit/>
          </a:bodyPr>
          <a:lstStyle/>
          <a:p>
            <a:r>
              <a:rPr lang="zh-CN" altLang="zh-CN" sz="2800" kern="100" dirty="0">
                <a:solidFill>
                  <a:schemeClr val="accent6">
                    <a:lumMod val="75000"/>
                  </a:schemeClr>
                </a:solidFill>
                <a:latin typeface="宋体"/>
                <a:ea typeface="华文细黑"/>
                <a:cs typeface="Times New Roman"/>
              </a:rPr>
              <a:t>先出现红褐色沉淀</a:t>
            </a:r>
            <a:r>
              <a:rPr lang="zh-CN" altLang="zh-CN" sz="2800" kern="100" dirty="0" smtClean="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7" name="矩形 6"/>
          <p:cNvSpPr/>
          <p:nvPr/>
        </p:nvSpPr>
        <p:spPr>
          <a:xfrm>
            <a:off x="442949" y="2821250"/>
            <a:ext cx="1980029" cy="523220"/>
          </a:xfrm>
          <a:prstGeom prst="rect">
            <a:avLst/>
          </a:prstGeom>
        </p:spPr>
        <p:txBody>
          <a:bodyPr wrap="none">
            <a:spAutoFit/>
          </a:bodyPr>
          <a:lstStyle/>
          <a:p>
            <a:r>
              <a:rPr lang="zh-CN" altLang="zh-CN" sz="2800" kern="100" dirty="0">
                <a:solidFill>
                  <a:schemeClr val="accent6">
                    <a:lumMod val="75000"/>
                  </a:schemeClr>
                </a:solidFill>
                <a:latin typeface="宋体"/>
                <a:ea typeface="华文细黑"/>
                <a:cs typeface="Times New Roman"/>
              </a:rPr>
              <a:t>后沉淀溶解</a:t>
            </a:r>
            <a:endParaRPr lang="zh-CN" altLang="en-US" sz="2800" kern="100" dirty="0">
              <a:solidFill>
                <a:schemeClr val="accent6">
                  <a:lumMod val="75000"/>
                </a:schemeClr>
              </a:solidFill>
              <a:latin typeface="宋体"/>
              <a:ea typeface="华文细黑"/>
              <a:cs typeface="Times New Roman"/>
            </a:endParaRPr>
          </a:p>
        </p:txBody>
      </p:sp>
      <p:sp>
        <p:nvSpPr>
          <p:cNvPr id="9" name="矩形 8"/>
          <p:cNvSpPr/>
          <p:nvPr/>
        </p:nvSpPr>
        <p:spPr>
          <a:xfrm>
            <a:off x="478733" y="2646571"/>
            <a:ext cx="11010769" cy="1384995"/>
          </a:xfrm>
          <a:prstGeom prst="rect">
            <a:avLst/>
          </a:prstGeom>
        </p:spPr>
        <p:txBody>
          <a:bodyPr>
            <a:spAutoFit/>
          </a:bodyPr>
          <a:lstStyle/>
          <a:p>
            <a:pPr lvl="0" algn="just">
              <a:lnSpc>
                <a:spcPct val="150000"/>
              </a:lnSpc>
              <a:tabLst>
                <a:tab pos="1890395" algn="l"/>
              </a:tabLst>
            </a:pPr>
            <a:r>
              <a:rPr lang="en-US" altLang="zh-CN" sz="2800" kern="100" dirty="0" smtClean="0">
                <a:solidFill>
                  <a:schemeClr val="accent6">
                    <a:lumMod val="75000"/>
                  </a:schemeClr>
                </a:solidFill>
                <a:latin typeface="Times New Roman"/>
                <a:ea typeface="华文细黑"/>
                <a:cs typeface="Times New Roman"/>
              </a:rPr>
              <a:t>                                          </a:t>
            </a:r>
            <a:r>
              <a:rPr lang="zh-CN" altLang="zh-CN" sz="2800" kern="100" dirty="0" smtClean="0">
                <a:solidFill>
                  <a:schemeClr val="accent6">
                    <a:lumMod val="75000"/>
                  </a:schemeClr>
                </a:solidFill>
                <a:latin typeface="Times New Roman"/>
                <a:ea typeface="华文细黑"/>
                <a:cs typeface="Times New Roman"/>
              </a:rPr>
              <a:t>开始</a:t>
            </a:r>
            <a:r>
              <a:rPr lang="zh-CN" altLang="zh-CN" sz="2800" kern="100" dirty="0">
                <a:solidFill>
                  <a:schemeClr val="accent6">
                    <a:lumMod val="75000"/>
                  </a:schemeClr>
                </a:solidFill>
                <a:latin typeface="Times New Roman"/>
                <a:ea typeface="华文细黑"/>
                <a:cs typeface="Times New Roman"/>
              </a:rPr>
              <a:t>加入稀硫酸，胶体发生聚沉生成氢氧化铁沉淀，当酸过量时又使沉淀</a:t>
            </a:r>
            <a:r>
              <a:rPr lang="zh-CN" altLang="zh-CN" sz="2800" kern="100" dirty="0" smtClean="0">
                <a:solidFill>
                  <a:schemeClr val="accent6">
                    <a:lumMod val="75000"/>
                  </a:schemeClr>
                </a:solidFill>
                <a:latin typeface="Times New Roman"/>
                <a:ea typeface="华文细黑"/>
                <a:cs typeface="Times New Roman"/>
              </a:rPr>
              <a:t>溶解</a:t>
            </a:r>
            <a:endParaRPr lang="zh-CN" altLang="zh-CN" sz="2800" kern="100" dirty="0">
              <a:solidFill>
                <a:schemeClr val="accent6">
                  <a:lumMod val="75000"/>
                </a:schemeClr>
              </a:solidFill>
              <a:latin typeface="宋体"/>
              <a:cs typeface="Courier New"/>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8474699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2" grpId="0"/>
      <p:bldP spid="2" grpId="1"/>
      <p:bldP spid="3" grpId="0"/>
      <p:bldP spid="3" grpId="1"/>
      <p:bldP spid="5" grpId="0"/>
      <p:bldP spid="5" grpId="1"/>
      <p:bldP spid="6" grpId="0"/>
      <p:bldP spid="6" grpId="1"/>
      <p:bldP spid="7" grpId="0"/>
      <p:bldP spid="7" grpId="1"/>
      <p:bldP spid="9" grpId="0"/>
      <p:bldP spid="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74037" y="117426"/>
            <a:ext cx="11733225"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同素异形体</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en-US" altLang="zh-CN" sz="2800" kern="100" dirty="0" smtClean="0">
                <a:latin typeface="Times New Roman"/>
                <a:ea typeface="华文细黑"/>
                <a:cs typeface="Courier New"/>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叫</a:t>
            </a:r>
            <a:r>
              <a:rPr lang="zh-CN" altLang="zh-CN" sz="2800" kern="100" dirty="0">
                <a:latin typeface="Times New Roman"/>
                <a:ea typeface="华文细黑"/>
                <a:cs typeface="Times New Roman"/>
              </a:rPr>
              <a:t>同素异形体。同素异形体的形成有两种方式：</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原子个数不同，如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原子排列方式不同，如金刚石和石墨。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同素异形体之间的性质差异主要体现</a:t>
            </a:r>
            <a:r>
              <a:rPr lang="zh-CN" altLang="zh-CN" sz="2800" kern="100" dirty="0" smtClean="0">
                <a:latin typeface="Times New Roman"/>
                <a:ea typeface="华文细黑"/>
                <a:cs typeface="Times New Roman"/>
              </a:rPr>
              <a:t>在</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性质</a:t>
            </a:r>
            <a:r>
              <a:rPr lang="zh-CN" altLang="zh-CN" sz="2800" kern="100" dirty="0">
                <a:latin typeface="Times New Roman"/>
                <a:ea typeface="华文细黑"/>
                <a:cs typeface="Times New Roman"/>
              </a:rPr>
              <a:t>上，同素异形体之间的转化</a:t>
            </a:r>
            <a:r>
              <a:rPr lang="zh-CN" altLang="zh-CN" sz="2800" kern="100" dirty="0" smtClean="0">
                <a:latin typeface="Times New Roman"/>
                <a:ea typeface="华文细黑"/>
                <a:cs typeface="Times New Roman"/>
              </a:rPr>
              <a:t>属于</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变化</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混合物和纯净物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纯净物</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混合物</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478582" y="621482"/>
            <a:ext cx="5211683"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同种元素形成</a:t>
            </a:r>
            <a:r>
              <a:rPr lang="zh-CN" altLang="zh-CN" sz="2800" b="1" kern="100" dirty="0" smtClean="0">
                <a:solidFill>
                  <a:srgbClr val="0000FF"/>
                </a:solidFill>
                <a:latin typeface="Times New Roman"/>
                <a:ea typeface="华文细黑"/>
                <a:cs typeface="Times New Roman"/>
              </a:rPr>
              <a:t>的</a:t>
            </a:r>
            <a:r>
              <a:rPr lang="zh-CN" altLang="en-US" sz="2800" b="1" kern="100" dirty="0">
                <a:solidFill>
                  <a:srgbClr val="FF0000"/>
                </a:solidFill>
                <a:latin typeface="Times New Roman"/>
                <a:ea typeface="华文细黑"/>
                <a:cs typeface="Times New Roman"/>
              </a:rPr>
              <a:t>结构</a:t>
            </a:r>
            <a:r>
              <a:rPr lang="zh-CN" altLang="zh-CN" sz="2800" b="1" kern="100" dirty="0" smtClean="0">
                <a:solidFill>
                  <a:srgbClr val="FF0000"/>
                </a:solidFill>
                <a:latin typeface="Times New Roman"/>
                <a:ea typeface="华文细黑"/>
                <a:cs typeface="Times New Roman"/>
              </a:rPr>
              <a:t>不同</a:t>
            </a:r>
            <a:r>
              <a:rPr lang="zh-CN" altLang="en-US" sz="2800" b="1" kern="100" dirty="0" smtClean="0">
                <a:solidFill>
                  <a:srgbClr val="FF0000"/>
                </a:solidFill>
                <a:latin typeface="Times New Roman"/>
                <a:ea typeface="华文细黑"/>
                <a:cs typeface="Times New Roman"/>
              </a:rPr>
              <a:t>的</a:t>
            </a:r>
            <a:r>
              <a:rPr lang="zh-CN" altLang="zh-CN" sz="2800" b="1" kern="100" dirty="0" smtClean="0">
                <a:solidFill>
                  <a:srgbClr val="0000FF"/>
                </a:solidFill>
                <a:latin typeface="Times New Roman"/>
                <a:ea typeface="华文细黑"/>
                <a:cs typeface="Times New Roman"/>
              </a:rPr>
              <a:t>单质</a:t>
            </a:r>
            <a:endParaRPr lang="zh-CN" altLang="en-US" sz="2800" b="1" kern="100" dirty="0">
              <a:solidFill>
                <a:srgbClr val="0000FF"/>
              </a:solidFill>
              <a:latin typeface="Times New Roman"/>
              <a:ea typeface="华文细黑"/>
              <a:cs typeface="Times New Roman"/>
            </a:endParaRPr>
          </a:p>
        </p:txBody>
      </p:sp>
      <p:sp>
        <p:nvSpPr>
          <p:cNvPr id="3" name="矩形 2"/>
          <p:cNvSpPr/>
          <p:nvPr/>
        </p:nvSpPr>
        <p:spPr>
          <a:xfrm>
            <a:off x="6672596" y="2133650"/>
            <a:ext cx="902811"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物理</a:t>
            </a:r>
            <a:endParaRPr lang="zh-CN" altLang="en-US" sz="2800" b="1" kern="100" dirty="0">
              <a:solidFill>
                <a:srgbClr val="0000FF"/>
              </a:solidFill>
              <a:latin typeface="Times New Roman"/>
              <a:ea typeface="华文细黑"/>
              <a:cs typeface="Times New Roman"/>
            </a:endParaRPr>
          </a:p>
        </p:txBody>
      </p:sp>
      <p:sp>
        <p:nvSpPr>
          <p:cNvPr id="4" name="矩形 3"/>
          <p:cNvSpPr/>
          <p:nvPr/>
        </p:nvSpPr>
        <p:spPr>
          <a:xfrm>
            <a:off x="1835159" y="2787442"/>
            <a:ext cx="902811"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化学</a:t>
            </a:r>
            <a:endParaRPr lang="zh-CN" altLang="en-US" sz="2800" b="1" kern="100" dirty="0">
              <a:solidFill>
                <a:srgbClr val="0000FF"/>
              </a:solidFill>
              <a:latin typeface="Times New Roman"/>
              <a:ea typeface="华文细黑"/>
              <a:cs typeface="Times New Roman"/>
            </a:endParaRPr>
          </a:p>
        </p:txBody>
      </p:sp>
      <p:sp>
        <p:nvSpPr>
          <p:cNvPr id="5" name="矩形 4"/>
          <p:cNvSpPr/>
          <p:nvPr/>
        </p:nvSpPr>
        <p:spPr>
          <a:xfrm>
            <a:off x="2144942" y="4005858"/>
            <a:ext cx="5211683"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由</a:t>
            </a:r>
            <a:r>
              <a:rPr lang="zh-CN" altLang="zh-CN" sz="2800" b="1" kern="100" dirty="0">
                <a:solidFill>
                  <a:srgbClr val="FF0000"/>
                </a:solidFill>
                <a:latin typeface="Times New Roman"/>
                <a:ea typeface="华文细黑"/>
                <a:cs typeface="Times New Roman"/>
              </a:rPr>
              <a:t>同种</a:t>
            </a:r>
            <a:r>
              <a:rPr lang="zh-CN" altLang="zh-CN" sz="2800" b="1" kern="100" dirty="0">
                <a:solidFill>
                  <a:srgbClr val="0000FF"/>
                </a:solidFill>
                <a:latin typeface="Times New Roman"/>
                <a:ea typeface="华文细黑"/>
                <a:cs typeface="Times New Roman"/>
              </a:rPr>
              <a:t>单质或化合物组成的物质</a:t>
            </a:r>
            <a:endParaRPr lang="zh-CN" altLang="en-US" sz="2800" b="1" kern="100" dirty="0">
              <a:solidFill>
                <a:srgbClr val="0000FF"/>
              </a:solidFill>
              <a:latin typeface="Times New Roman"/>
              <a:ea typeface="华文细黑"/>
              <a:cs typeface="Times New Roman"/>
            </a:endParaRPr>
          </a:p>
        </p:txBody>
      </p:sp>
      <p:sp>
        <p:nvSpPr>
          <p:cNvPr id="6" name="矩形 5"/>
          <p:cNvSpPr/>
          <p:nvPr/>
        </p:nvSpPr>
        <p:spPr>
          <a:xfrm>
            <a:off x="2144942" y="4665505"/>
            <a:ext cx="6288901"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由</a:t>
            </a:r>
            <a:r>
              <a:rPr lang="zh-CN" altLang="zh-CN" sz="2800" b="1" kern="100" dirty="0">
                <a:solidFill>
                  <a:srgbClr val="FF0000"/>
                </a:solidFill>
                <a:latin typeface="Times New Roman"/>
                <a:ea typeface="华文细黑"/>
                <a:cs typeface="Times New Roman"/>
              </a:rPr>
              <a:t>几种</a:t>
            </a:r>
            <a:r>
              <a:rPr lang="zh-CN" altLang="zh-CN" sz="2800" b="1" kern="100" dirty="0">
                <a:solidFill>
                  <a:srgbClr val="0000FF"/>
                </a:solidFill>
                <a:latin typeface="Times New Roman"/>
                <a:ea typeface="华文细黑"/>
                <a:cs typeface="Times New Roman"/>
              </a:rPr>
              <a:t>不同的单质或化合物组成的物质</a:t>
            </a:r>
            <a:endParaRPr lang="zh-CN" altLang="en-US" sz="2800" b="1" kern="100" dirty="0">
              <a:solidFill>
                <a:srgbClr val="0000FF"/>
              </a:solidFill>
              <a:latin typeface="Times New Roman"/>
              <a:ea typeface="华文细黑"/>
              <a:cs typeface="Times New Roman"/>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4835751" y="2813165"/>
            <a:ext cx="4493538" cy="523220"/>
          </a:xfrm>
          <a:prstGeom prst="rect">
            <a:avLst/>
          </a:prstGeom>
        </p:spPr>
        <p:txBody>
          <a:bodyPr wrap="none">
            <a:spAutoFit/>
          </a:bodyPr>
          <a:lstStyle/>
          <a:p>
            <a:r>
              <a:rPr lang="zh-CN" altLang="en-US" sz="2800" b="1" kern="100" dirty="0">
                <a:solidFill>
                  <a:srgbClr val="0000FF"/>
                </a:solidFill>
                <a:latin typeface="Times New Roman"/>
                <a:ea typeface="华文细黑"/>
                <a:cs typeface="Times New Roman"/>
              </a:rPr>
              <a:t>石墨</a:t>
            </a:r>
            <a:r>
              <a:rPr lang="zh-CN" altLang="en-US" sz="2800" b="1" kern="100" dirty="0" smtClean="0">
                <a:solidFill>
                  <a:srgbClr val="0000FF"/>
                </a:solidFill>
                <a:latin typeface="Times New Roman"/>
                <a:ea typeface="华文细黑"/>
                <a:cs typeface="Times New Roman"/>
              </a:rPr>
              <a:t>→金刚石</a:t>
            </a:r>
            <a:r>
              <a:rPr lang="zh-CN" altLang="en-US" sz="2800" b="1" kern="100" dirty="0" smtClean="0">
                <a:solidFill>
                  <a:srgbClr val="FF0000"/>
                </a:solidFill>
                <a:latin typeface="Times New Roman"/>
                <a:ea typeface="华文细黑"/>
                <a:cs typeface="Times New Roman"/>
              </a:rPr>
              <a:t>（化学变化）</a:t>
            </a:r>
            <a:endParaRPr lang="zh-CN" altLang="en-US" sz="2800" b="1" kern="100" dirty="0">
              <a:solidFill>
                <a:srgbClr val="FF0000"/>
              </a:solidFill>
              <a:latin typeface="Times New Roman"/>
              <a:ea typeface="华文细黑"/>
              <a:cs typeface="Times New Roman"/>
            </a:endParaRPr>
          </a:p>
        </p:txBody>
      </p:sp>
      <p:sp>
        <p:nvSpPr>
          <p:cNvPr id="10" name="矩形 9"/>
          <p:cNvSpPr/>
          <p:nvPr/>
        </p:nvSpPr>
        <p:spPr>
          <a:xfrm>
            <a:off x="5690265" y="250662"/>
            <a:ext cx="4554452"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如</a:t>
            </a:r>
            <a:r>
              <a:rPr lang="en-US" altLang="zh-CN" sz="2800" b="1" kern="100" dirty="0" smtClean="0">
                <a:solidFill>
                  <a:srgbClr val="FF0000"/>
                </a:solidFill>
                <a:latin typeface="Times New Roman"/>
                <a:ea typeface="华文细黑"/>
                <a:cs typeface="Times New Roman"/>
              </a:rPr>
              <a:t>H</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和</a:t>
            </a:r>
            <a:r>
              <a:rPr lang="en-US" altLang="zh-CN" sz="2800" b="1" kern="100" dirty="0" smtClean="0">
                <a:solidFill>
                  <a:srgbClr val="FF0000"/>
                </a:solidFill>
                <a:latin typeface="Times New Roman"/>
                <a:ea typeface="华文细黑"/>
                <a:cs typeface="Times New Roman"/>
              </a:rPr>
              <a:t>D</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就不算同素异形体</a:t>
            </a:r>
            <a:endParaRPr lang="zh-CN" altLang="en-US" sz="2800" b="1"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88266" y="719198"/>
            <a:ext cx="11639246"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下列关于溶液和胶体的叙述，正确的是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溶液是电中性的，胶体是带电的</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通电时，溶液中的溶质粒子分别向两极移动，胶体中的分散质粒子</a:t>
            </a:r>
            <a:r>
              <a:rPr lang="zh-CN" altLang="zh-CN" sz="2800" kern="100" dirty="0" smtClean="0">
                <a:latin typeface="Times New Roman"/>
                <a:ea typeface="华文细黑"/>
                <a:cs typeface="Times New Roman"/>
              </a:rPr>
              <a:t>向</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某一</a:t>
            </a:r>
            <a:r>
              <a:rPr lang="zh-CN" altLang="zh-CN" sz="2800" kern="100" dirty="0">
                <a:latin typeface="Times New Roman"/>
                <a:ea typeface="华文细黑"/>
                <a:cs typeface="Times New Roman"/>
              </a:rPr>
              <a:t>极移动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溶液中溶质粒子的运动有规律，胶体中分散质粒子的运动无规律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即</a:t>
            </a:r>
            <a:r>
              <a:rPr lang="zh-CN" altLang="zh-CN" sz="2800" kern="100" dirty="0">
                <a:latin typeface="Times New Roman"/>
                <a:ea typeface="华文细黑"/>
                <a:cs typeface="Times New Roman"/>
              </a:rPr>
              <a:t>布朗运动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一束光线分别通过溶液和胶体时，后者会出现明显的光带，前者则</a:t>
            </a:r>
            <a:r>
              <a:rPr lang="zh-CN" altLang="zh-CN" sz="2800" kern="100" dirty="0" smtClean="0">
                <a:latin typeface="Times New Roman"/>
                <a:ea typeface="华文细黑"/>
                <a:cs typeface="Times New Roman"/>
              </a:rPr>
              <a:t>没有</a:t>
            </a:r>
            <a:endParaRPr lang="zh-CN" altLang="zh-CN" sz="2800" kern="100" dirty="0">
              <a:latin typeface="宋体"/>
              <a:cs typeface="Courier New"/>
            </a:endParaRPr>
          </a:p>
        </p:txBody>
      </p:sp>
      <p:sp>
        <p:nvSpPr>
          <p:cNvPr id="6" name="Rectangle 21">
            <a:hlinkClick r:id="rId2" action="ppaction://hlinksldjump"/>
          </p:cNvPr>
          <p:cNvSpPr>
            <a:spLocks noChangeArrowheads="1"/>
          </p:cNvSpPr>
          <p:nvPr/>
        </p:nvSpPr>
        <p:spPr bwMode="auto">
          <a:xfrm>
            <a:off x="1055970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1106188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4" action="ppaction://hlinksldjump"/>
          </p:cNvPr>
          <p:cNvSpPr>
            <a:spLocks noChangeArrowheads="1"/>
          </p:cNvSpPr>
          <p:nvPr/>
        </p:nvSpPr>
        <p:spPr bwMode="auto">
          <a:xfrm>
            <a:off x="1153991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3890571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71220" y="586361"/>
            <a:ext cx="11163760" cy="3272923"/>
          </a:xfrm>
          <a:prstGeom prst="rect">
            <a:avLst/>
          </a:prstGeom>
        </p:spPr>
        <p:txBody>
          <a:bodyPr wrap="square" lIns="121898" tIns="60948" rIns="121898" bIns="60948">
            <a:spAutoFit/>
          </a:bodyPr>
          <a:lstStyle/>
          <a:p>
            <a:pPr lvl="0" algn="just">
              <a:lnSpc>
                <a:spcPct val="150000"/>
              </a:lnSpc>
              <a:tabLst>
                <a:tab pos="1890395" algn="l"/>
              </a:tabLst>
            </a:pPr>
            <a:r>
              <a:rPr lang="zh-CN" altLang="zh-CN" sz="2800" b="1" kern="100" dirty="0" smtClean="0">
                <a:solidFill>
                  <a:srgbClr val="0000FF"/>
                </a:solidFill>
                <a:latin typeface="Times New Roman"/>
                <a:cs typeface="Times New Roman"/>
              </a:rPr>
              <a:t>解析　</a:t>
            </a:r>
            <a:r>
              <a:rPr lang="en-US" altLang="zh-CN" sz="2800" kern="100" dirty="0" smtClean="0">
                <a:solidFill>
                  <a:prstClr val="black"/>
                </a:solidFill>
                <a:latin typeface="Times New Roman"/>
                <a:ea typeface="华文细黑"/>
                <a:cs typeface="Courier New"/>
              </a:rPr>
              <a:t>A</a:t>
            </a:r>
            <a:r>
              <a:rPr lang="zh-CN" altLang="zh-CN" sz="2800" kern="100" dirty="0" smtClean="0">
                <a:solidFill>
                  <a:prstClr val="black"/>
                </a:solidFill>
                <a:latin typeface="Times New Roman"/>
                <a:ea typeface="华文细黑"/>
                <a:cs typeface="Times New Roman"/>
              </a:rPr>
              <a:t>项，胶体粒子带电荷，而胶体是电中性的；</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项，通电时，溶液中的阴、阳离子分别向两极移动，而不是溶质粒子分别向两极移动；</a:t>
            </a:r>
            <a:endParaRPr lang="en-US" altLang="zh-CN" sz="2800" kern="100" dirty="0">
              <a:solidFill>
                <a:prstClr val="black"/>
              </a:solidFill>
              <a:latin typeface="Times New Roman"/>
              <a:ea typeface="华文细黑"/>
              <a:cs typeface="Times New Roman"/>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项，溶液中溶质粒子的运动是无规律的。</a:t>
            </a:r>
            <a:endParaRPr lang="en-US" altLang="zh-CN" sz="2800" kern="100" dirty="0">
              <a:solidFill>
                <a:prstClr val="black"/>
              </a:solidFill>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smtClean="0">
                <a:solidFill>
                  <a:srgbClr val="F79646">
                    <a:lumMod val="75000"/>
                  </a:srgbClr>
                </a:solidFill>
                <a:latin typeface="Times New Roman"/>
                <a:ea typeface="华文细黑"/>
                <a:cs typeface="Courier New"/>
              </a:rPr>
              <a:t>D</a:t>
            </a:r>
            <a:endParaRPr lang="zh-CN" altLang="zh-CN" sz="2800" b="1" kern="100" dirty="0">
              <a:solidFill>
                <a:srgbClr val="F79646">
                  <a:lumMod val="75000"/>
                </a:srgbClr>
              </a:solidFill>
              <a:latin typeface="宋体"/>
              <a:cs typeface="Courier New"/>
            </a:endParaRPr>
          </a:p>
        </p:txBody>
      </p:sp>
      <p:sp>
        <p:nvSpPr>
          <p:cNvPr id="4" name="Rectangle 21">
            <a:hlinkClick r:id="rId2" action="ppaction://hlinksldjump"/>
          </p:cNvPr>
          <p:cNvSpPr>
            <a:spLocks noChangeArrowheads="1"/>
          </p:cNvSpPr>
          <p:nvPr/>
        </p:nvSpPr>
        <p:spPr bwMode="auto">
          <a:xfrm>
            <a:off x="1055970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106188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53991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3507166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8985" y="550967"/>
            <a:ext cx="11850557" cy="6084462"/>
          </a:xfrm>
          <a:prstGeom prst="rect">
            <a:avLst/>
          </a:prstGeom>
        </p:spPr>
        <p:txBody>
          <a:bodyPr wrap="square" lIns="121898" tIns="60948" rIns="121898" bIns="60948">
            <a:spAutoFit/>
          </a:bodyPr>
          <a:lstStyle/>
          <a:p>
            <a:pPr algn="just">
              <a:lnSpc>
                <a:spcPct val="140000"/>
              </a:lnSpc>
              <a:spcAft>
                <a:spcPts val="0"/>
              </a:spcAft>
              <a:tabLst>
                <a:tab pos="1890395" algn="l"/>
              </a:tabLst>
            </a:pPr>
            <a:r>
              <a:rPr lang="en-US" altLang="zh-CN" sz="2800" kern="100" dirty="0">
                <a:latin typeface="Times New Roman"/>
                <a:ea typeface="华文细黑"/>
                <a:cs typeface="Courier New"/>
              </a:rPr>
              <a:t>2.500 mL 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溶液和</a:t>
            </a:r>
            <a:r>
              <a:rPr lang="en-US" altLang="zh-CN" sz="2800" kern="100" dirty="0">
                <a:latin typeface="Times New Roman"/>
                <a:ea typeface="华文细黑"/>
                <a:cs typeface="Courier New"/>
              </a:rPr>
              <a:t>500 mL 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明矾溶液分别滴入沸水中适量，加热制成分散系甲、乙，经测定，甲分散系中分散质的粒子直径大小在</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nm</a:t>
            </a:r>
            <a:r>
              <a:rPr lang="zh-CN" altLang="zh-CN" sz="2800" kern="100" dirty="0">
                <a:latin typeface="Times New Roman"/>
                <a:ea typeface="华文细黑"/>
                <a:cs typeface="Times New Roman"/>
              </a:rPr>
              <a:t>之间，乙分散系中分散质的粒子直径大小在</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9</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7</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m</a:t>
            </a:r>
          </a:p>
          <a:p>
            <a:pPr algn="just">
              <a:lnSpc>
                <a:spcPct val="140000"/>
              </a:lnSpc>
              <a:spcAft>
                <a:spcPts val="0"/>
              </a:spcAft>
              <a:tabLst>
                <a:tab pos="1890395" algn="l"/>
              </a:tabLst>
            </a:pPr>
            <a:r>
              <a:rPr lang="zh-CN" altLang="zh-CN" sz="2800" kern="100" dirty="0" smtClean="0">
                <a:latin typeface="Times New Roman"/>
                <a:ea typeface="华文细黑"/>
                <a:cs typeface="Times New Roman"/>
              </a:rPr>
              <a:t>之间</a:t>
            </a:r>
            <a:r>
              <a:rPr lang="zh-CN" altLang="zh-CN" sz="2800" kern="100" dirty="0">
                <a:latin typeface="Times New Roman"/>
                <a:ea typeface="华文细黑"/>
                <a:cs typeface="Times New Roman"/>
              </a:rPr>
              <a:t>。下列关于甲、乙分散系的判断合理的是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在暗室里用一束明亮的强光照射甲、乙，发现甲有丁达尔效应，乙</a:t>
            </a:r>
            <a:r>
              <a:rPr lang="zh-CN" altLang="zh-CN" sz="2800" kern="100" dirty="0" smtClean="0">
                <a:latin typeface="Times New Roman"/>
                <a:ea typeface="华文细黑"/>
                <a:cs typeface="Times New Roman"/>
              </a:rPr>
              <a:t>没有</a:t>
            </a:r>
            <a:r>
              <a:rPr lang="en-US" altLang="zh-CN" sz="2800" kern="100" dirty="0" smtClean="0">
                <a:latin typeface="Times New Roman"/>
                <a:ea typeface="华文细黑"/>
                <a:cs typeface="Times New Roman"/>
              </a:rPr>
              <a:t> </a:t>
            </a:r>
          </a:p>
          <a:p>
            <a:pPr algn="just">
              <a:lnSpc>
                <a:spcPct val="14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丁达尔</a:t>
            </a:r>
            <a:r>
              <a:rPr lang="zh-CN" altLang="zh-CN" sz="2800" kern="100" dirty="0">
                <a:latin typeface="Times New Roman"/>
                <a:ea typeface="华文细黑"/>
                <a:cs typeface="Times New Roman"/>
              </a:rPr>
              <a:t>效应</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向甲、乙中分别滴加过量的氢氧化钠溶液，现象都是</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先聚沉，后溶解</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向甲、乙中分别滴加过量的氢碘酸，最终现象分别是深褐色溶液、</a:t>
            </a:r>
            <a:r>
              <a:rPr lang="zh-CN" altLang="zh-CN" sz="2800" kern="100" dirty="0" smtClean="0">
                <a:latin typeface="Times New Roman"/>
                <a:ea typeface="华文细黑"/>
                <a:cs typeface="Times New Roman"/>
              </a:rPr>
              <a:t>无色</a:t>
            </a:r>
            <a:endParaRPr lang="en-US" altLang="zh-CN" sz="2800" kern="100" dirty="0" smtClean="0">
              <a:latin typeface="Times New Roman"/>
              <a:ea typeface="华文细黑"/>
              <a:cs typeface="Times New Roman"/>
            </a:endParaRPr>
          </a:p>
          <a:p>
            <a:pPr algn="just">
              <a:lnSpc>
                <a:spcPct val="14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溶液</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蒸干、灼烧</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溶液和明矾溶液会得到对应的固体</a:t>
            </a:r>
            <a:r>
              <a:rPr lang="zh-CN" altLang="zh-CN" sz="2800" kern="100" dirty="0" smtClean="0">
                <a:latin typeface="Times New Roman"/>
                <a:ea typeface="华文细黑"/>
                <a:cs typeface="Times New Roman"/>
              </a:rPr>
              <a:t>盐</a:t>
            </a:r>
            <a:endParaRPr lang="zh-CN" altLang="zh-CN" sz="2800" kern="100" dirty="0">
              <a:latin typeface="宋体"/>
              <a:cs typeface="Courier New"/>
            </a:endParaRPr>
          </a:p>
        </p:txBody>
      </p:sp>
      <p:sp>
        <p:nvSpPr>
          <p:cNvPr id="3" name="Rectangle 21">
            <a:hlinkClick r:id="rId2" action="ppaction://hlinksldjump"/>
          </p:cNvPr>
          <p:cNvSpPr>
            <a:spLocks noChangeArrowheads="1"/>
          </p:cNvSpPr>
          <p:nvPr/>
        </p:nvSpPr>
        <p:spPr bwMode="auto">
          <a:xfrm>
            <a:off x="1055970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106188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53991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rId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310808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365387" y="586757"/>
            <a:ext cx="11502034" cy="4001071"/>
          </a:xfrm>
          <a:prstGeom prst="rect">
            <a:avLst/>
          </a:prstGeom>
        </p:spPr>
        <p:txBody>
          <a:bodyPr wrap="square" lIns="121898" tIns="60948" rIns="121898" bIns="60948">
            <a:spAutoFit/>
          </a:bodyPr>
          <a:lstStyle/>
          <a:p>
            <a:pPr lvl="0" algn="just">
              <a:lnSpc>
                <a:spcPct val="150000"/>
              </a:lnSpc>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solidFill>
                  <a:prstClr val="black"/>
                </a:solidFill>
                <a:latin typeface="Times New Roman"/>
                <a:ea typeface="华文细黑"/>
                <a:cs typeface="Times New Roman"/>
              </a:rPr>
              <a:t>由题意可知，甲、乙分散系都是胶体，</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项错误</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zh-CN" altLang="zh-CN" sz="2800" kern="100" dirty="0" smtClean="0">
                <a:solidFill>
                  <a:prstClr val="black"/>
                </a:solidFill>
                <a:latin typeface="Times New Roman"/>
                <a:ea typeface="华文细黑"/>
                <a:cs typeface="Times New Roman"/>
              </a:rPr>
              <a:t>氢氧化铝溶于氢氧化钠溶液，而氢氧化铁不溶，</a:t>
            </a:r>
            <a:r>
              <a:rPr lang="en-US" altLang="zh-CN" sz="2800" kern="100" dirty="0" smtClean="0">
                <a:solidFill>
                  <a:prstClr val="black"/>
                </a:solidFill>
                <a:latin typeface="Times New Roman"/>
                <a:ea typeface="华文细黑"/>
                <a:cs typeface="Courier New"/>
              </a:rPr>
              <a:t>B</a:t>
            </a:r>
            <a:r>
              <a:rPr lang="zh-CN" altLang="zh-CN" sz="2800" kern="100" dirty="0" smtClean="0">
                <a:solidFill>
                  <a:prstClr val="black"/>
                </a:solidFill>
                <a:latin typeface="Times New Roman"/>
                <a:ea typeface="华文细黑"/>
                <a:cs typeface="Times New Roman"/>
              </a:rPr>
              <a:t>项错误；</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FeCl</a:t>
            </a:r>
            <a:r>
              <a:rPr lang="en-US" altLang="zh-CN" sz="2800" kern="100" baseline="-25000" dirty="0" smtClean="0">
                <a:solidFill>
                  <a:prstClr val="black"/>
                </a:solidFill>
                <a:latin typeface="Times New Roman"/>
                <a:ea typeface="华文细黑"/>
                <a:cs typeface="Courier New"/>
              </a:rPr>
              <a:t>3</a:t>
            </a:r>
            <a:r>
              <a:rPr lang="zh-CN" altLang="zh-CN" sz="2800" kern="100" dirty="0" smtClean="0">
                <a:solidFill>
                  <a:prstClr val="black"/>
                </a:solidFill>
                <a:latin typeface="Times New Roman"/>
                <a:ea typeface="华文细黑"/>
                <a:cs typeface="Times New Roman"/>
              </a:rPr>
              <a:t>中的</a:t>
            </a:r>
            <a:r>
              <a:rPr lang="en-US" altLang="zh-CN" sz="2800" kern="100" dirty="0" smtClean="0">
                <a:solidFill>
                  <a:prstClr val="black"/>
                </a:solidFill>
                <a:latin typeface="Times New Roman"/>
                <a:ea typeface="华文细黑"/>
                <a:cs typeface="Courier New"/>
              </a:rPr>
              <a:t>Fe</a:t>
            </a:r>
            <a:r>
              <a:rPr lang="en-US" altLang="zh-CN" sz="2800" kern="100" baseline="30000" dirty="0" smtClean="0">
                <a:solidFill>
                  <a:prstClr val="black"/>
                </a:solidFill>
                <a:latin typeface="Times New Roman"/>
                <a:ea typeface="华文细黑"/>
                <a:cs typeface="Courier New"/>
              </a:rPr>
              <a:t>3</a:t>
            </a:r>
            <a:r>
              <a:rPr lang="zh-CN" altLang="zh-CN" sz="2800" kern="100" baseline="30000" dirty="0" smtClean="0">
                <a:solidFill>
                  <a:prstClr val="black"/>
                </a:solidFill>
                <a:latin typeface="Times New Roman"/>
                <a:ea typeface="华文细黑"/>
                <a:cs typeface="Times New Roman"/>
              </a:rPr>
              <a:t>＋</a:t>
            </a:r>
            <a:r>
              <a:rPr lang="zh-CN" altLang="zh-CN" sz="2800" kern="100" dirty="0" smtClean="0">
                <a:solidFill>
                  <a:prstClr val="black"/>
                </a:solidFill>
                <a:latin typeface="Times New Roman"/>
                <a:ea typeface="华文细黑"/>
                <a:cs typeface="Times New Roman"/>
              </a:rPr>
              <a:t>能氧化</a:t>
            </a:r>
            <a:r>
              <a:rPr lang="en-US" altLang="zh-CN" sz="2800" kern="100" dirty="0" smtClean="0">
                <a:solidFill>
                  <a:prstClr val="black"/>
                </a:solidFill>
                <a:latin typeface="Times New Roman"/>
                <a:ea typeface="华文细黑"/>
                <a:cs typeface="Courier New"/>
              </a:rPr>
              <a:t>I</a:t>
            </a:r>
            <a:r>
              <a:rPr lang="zh-CN" altLang="zh-CN" sz="2800" kern="100" baseline="30000" dirty="0" smtClean="0">
                <a:solidFill>
                  <a:prstClr val="black"/>
                </a:solidFill>
                <a:latin typeface="Times New Roman"/>
                <a:ea typeface="华文细黑"/>
                <a:cs typeface="Times New Roman"/>
              </a:rPr>
              <a:t>－</a:t>
            </a:r>
            <a:r>
              <a:rPr lang="zh-CN" altLang="zh-CN" sz="2800" kern="100" dirty="0" smtClean="0">
                <a:solidFill>
                  <a:prstClr val="black"/>
                </a:solidFill>
                <a:latin typeface="Times New Roman"/>
                <a:ea typeface="华文细黑"/>
                <a:cs typeface="Times New Roman"/>
              </a:rPr>
              <a:t>生成</a:t>
            </a:r>
            <a:r>
              <a:rPr lang="en-US" altLang="zh-CN" sz="2800" kern="100" dirty="0" smtClean="0">
                <a:solidFill>
                  <a:prstClr val="black"/>
                </a:solidFill>
                <a:latin typeface="Times New Roman"/>
                <a:ea typeface="华文细黑"/>
                <a:cs typeface="Courier New"/>
              </a:rPr>
              <a:t>I</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I</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溶于水呈深褐色，</a:t>
            </a:r>
            <a:r>
              <a:rPr lang="en-US" altLang="zh-CN" sz="2800" kern="100" dirty="0" smtClean="0">
                <a:solidFill>
                  <a:prstClr val="black"/>
                </a:solidFill>
                <a:latin typeface="Times New Roman"/>
                <a:ea typeface="华文细黑"/>
                <a:cs typeface="Courier New"/>
              </a:rPr>
              <a:t>C</a:t>
            </a:r>
            <a:r>
              <a:rPr lang="zh-CN" altLang="zh-CN" sz="2800" kern="100" dirty="0" smtClean="0">
                <a:solidFill>
                  <a:prstClr val="black"/>
                </a:solidFill>
                <a:latin typeface="Times New Roman"/>
                <a:ea typeface="华文细黑"/>
                <a:cs typeface="Times New Roman"/>
              </a:rPr>
              <a:t>项正确；</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zh-CN" altLang="zh-CN" sz="2800" kern="100" dirty="0" smtClean="0">
                <a:solidFill>
                  <a:prstClr val="black"/>
                </a:solidFill>
                <a:latin typeface="Times New Roman"/>
                <a:ea typeface="华文细黑"/>
                <a:cs typeface="Times New Roman"/>
              </a:rPr>
              <a:t>蒸干、灼烧氯化铁溶液得到氧化铁，蒸干、灼烧明矾溶液得到</a:t>
            </a:r>
            <a:r>
              <a:rPr lang="en-US" altLang="zh-CN" sz="2800" kern="100" dirty="0" err="1" smtClean="0">
                <a:solidFill>
                  <a:prstClr val="black"/>
                </a:solidFill>
                <a:latin typeface="Times New Roman"/>
                <a:ea typeface="华文细黑"/>
                <a:cs typeface="Courier New"/>
              </a:rPr>
              <a:t>KAl</a:t>
            </a:r>
            <a:r>
              <a:rPr lang="en-US" altLang="zh-CN" sz="2800" kern="100" dirty="0" smtClean="0">
                <a:solidFill>
                  <a:prstClr val="black"/>
                </a:solidFill>
                <a:latin typeface="Times New Roman"/>
                <a:ea typeface="华文细黑"/>
                <a:cs typeface="Courier New"/>
              </a:rPr>
              <a:t>(SO</a:t>
            </a:r>
            <a:r>
              <a:rPr lang="en-US" altLang="zh-CN" sz="2800" kern="100" baseline="-25000" dirty="0" smtClean="0">
                <a:solidFill>
                  <a:prstClr val="black"/>
                </a:solidFill>
                <a:latin typeface="Times New Roman"/>
                <a:ea typeface="华文细黑"/>
                <a:cs typeface="Courier New"/>
              </a:rPr>
              <a:t>4</a:t>
            </a:r>
            <a:r>
              <a:rPr lang="en-US" altLang="zh-CN" sz="2800" kern="100" dirty="0" smtClean="0">
                <a:solidFill>
                  <a:prstClr val="black"/>
                </a:solidFill>
                <a:latin typeface="Times New Roman"/>
                <a:ea typeface="华文细黑"/>
                <a:cs typeface="Courier New"/>
              </a:rPr>
              <a:t>)</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D</a:t>
            </a:r>
            <a:r>
              <a:rPr lang="zh-CN" altLang="zh-CN" sz="2800" kern="100" dirty="0" smtClean="0">
                <a:solidFill>
                  <a:prstClr val="black"/>
                </a:solidFill>
                <a:latin typeface="Times New Roman"/>
                <a:ea typeface="华文细黑"/>
                <a:cs typeface="Times New Roman"/>
              </a:rPr>
              <a:t>项错误。</a:t>
            </a:r>
            <a:endParaRPr lang="zh-CN" altLang="zh-CN" sz="2800" kern="100" dirty="0" smtClean="0">
              <a:solidFill>
                <a:prstClr val="black"/>
              </a:solidFill>
              <a:latin typeface="宋体"/>
              <a:cs typeface="Courier New"/>
            </a:endParaRPr>
          </a:p>
          <a:p>
            <a:pPr lvl="0" algn="just">
              <a:lnSpc>
                <a:spcPct val="150000"/>
              </a:lnSpc>
              <a:tabLst>
                <a:tab pos="1890395" algn="l"/>
              </a:tabLst>
            </a:pPr>
            <a:r>
              <a:rPr lang="zh-CN" altLang="zh-CN" sz="2800" b="1" kern="100" dirty="0" smtClean="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3" name="Rectangle 21">
            <a:hlinkClick r:id="rId2" action="ppaction://hlinksldjump"/>
          </p:cNvPr>
          <p:cNvSpPr>
            <a:spLocks noChangeArrowheads="1"/>
          </p:cNvSpPr>
          <p:nvPr/>
        </p:nvSpPr>
        <p:spPr bwMode="auto">
          <a:xfrm>
            <a:off x="1055970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106188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53991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1808148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7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7217" y="477466"/>
            <a:ext cx="11617054" cy="594006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3.PM2.5</a:t>
            </a:r>
            <a:r>
              <a:rPr lang="zh-CN" altLang="zh-CN" sz="2800" kern="100" dirty="0">
                <a:latin typeface="Times New Roman"/>
                <a:ea typeface="华文细黑"/>
                <a:cs typeface="Times New Roman"/>
              </a:rPr>
              <a:t>是指大气中直径接近于</a:t>
            </a:r>
            <a:r>
              <a:rPr lang="en-US" altLang="zh-CN" sz="2800" kern="100" dirty="0">
                <a:latin typeface="Times New Roman"/>
                <a:ea typeface="华文细黑"/>
                <a:cs typeface="Courier New"/>
              </a:rPr>
              <a:t>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6</a:t>
            </a:r>
            <a:r>
              <a:rPr lang="en-US" altLang="zh-CN" sz="2800" kern="100" dirty="0">
                <a:latin typeface="Times New Roman"/>
                <a:ea typeface="华文细黑"/>
                <a:cs typeface="Courier New"/>
              </a:rPr>
              <a:t> m</a:t>
            </a:r>
            <a:r>
              <a:rPr lang="zh-CN" altLang="zh-CN" sz="2800" kern="100" dirty="0">
                <a:latin typeface="Times New Roman"/>
                <a:ea typeface="华文细黑"/>
                <a:cs typeface="Times New Roman"/>
              </a:rPr>
              <a:t>的颗粒物，下列有关</a:t>
            </a:r>
            <a:r>
              <a:rPr lang="en-US" altLang="zh-CN" sz="2800" kern="100" dirty="0">
                <a:latin typeface="Times New Roman"/>
                <a:ea typeface="华文细黑"/>
                <a:cs typeface="Courier New"/>
              </a:rPr>
              <a:t>PM2.5</a:t>
            </a:r>
            <a:r>
              <a:rPr lang="zh-CN" altLang="zh-CN" sz="2800" kern="100" dirty="0">
                <a:latin typeface="Times New Roman"/>
                <a:ea typeface="华文细黑"/>
                <a:cs typeface="Times New Roman"/>
              </a:rPr>
              <a:t>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A.PM2.5</a:t>
            </a:r>
            <a:r>
              <a:rPr lang="zh-CN" altLang="zh-CN" sz="2800" kern="100" dirty="0">
                <a:latin typeface="Times New Roman"/>
                <a:ea typeface="华文细黑"/>
                <a:cs typeface="Times New Roman"/>
              </a:rPr>
              <a:t>表面积大，能吸附大量的有毒、有害物质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B.PM2.5</a:t>
            </a:r>
            <a:r>
              <a:rPr lang="zh-CN" altLang="zh-CN" sz="2800" kern="100" dirty="0">
                <a:latin typeface="Times New Roman"/>
                <a:ea typeface="华文细黑"/>
                <a:cs typeface="Times New Roman"/>
              </a:rPr>
              <a:t>在空气中形成气溶胶</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实施绿化工程，可以有效地防治</a:t>
            </a:r>
            <a:r>
              <a:rPr lang="en-US" altLang="zh-CN" sz="2800" kern="100" dirty="0">
                <a:latin typeface="Times New Roman"/>
                <a:ea typeface="华文细黑"/>
                <a:cs typeface="Courier New"/>
              </a:rPr>
              <a:t>PM2.5</a:t>
            </a:r>
            <a:r>
              <a:rPr lang="zh-CN" altLang="zh-CN" sz="2800" kern="100" dirty="0">
                <a:latin typeface="Times New Roman"/>
                <a:ea typeface="华文细黑"/>
                <a:cs typeface="Times New Roman"/>
              </a:rPr>
              <a:t>污染</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研制开发燃料电池汽车，降低机动车尾气污染，在某种程度上可以</a:t>
            </a:r>
            <a:r>
              <a:rPr lang="zh-CN" altLang="zh-CN" sz="2800" kern="100" dirty="0" smtClean="0">
                <a:latin typeface="Times New Roman"/>
                <a:ea typeface="华文细黑"/>
                <a:cs typeface="Times New Roman"/>
              </a:rPr>
              <a:t>减少</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PM2.5</a:t>
            </a:r>
            <a:r>
              <a:rPr lang="zh-CN" altLang="zh-CN" sz="2800" kern="100" dirty="0">
                <a:latin typeface="Times New Roman"/>
                <a:ea typeface="华文细黑"/>
                <a:cs typeface="Times New Roman"/>
              </a:rPr>
              <a:t>污染</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胶体分散质粒子的直径大小在</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nm</a:t>
            </a:r>
            <a:r>
              <a:rPr lang="zh-CN" altLang="zh-CN" sz="2800" kern="100" dirty="0">
                <a:latin typeface="Times New Roman"/>
                <a:ea typeface="华文细黑"/>
                <a:cs typeface="Times New Roman"/>
              </a:rPr>
              <a:t>之间，而</a:t>
            </a:r>
            <a:r>
              <a:rPr lang="en-US" altLang="zh-CN" sz="2800" kern="100" dirty="0">
                <a:latin typeface="Times New Roman"/>
                <a:ea typeface="华文细黑"/>
                <a:cs typeface="Courier New"/>
              </a:rPr>
              <a:t>PM2.5</a:t>
            </a:r>
            <a:r>
              <a:rPr lang="zh-CN" altLang="zh-CN" sz="2800" kern="100" dirty="0">
                <a:latin typeface="Times New Roman"/>
                <a:ea typeface="华文细黑"/>
                <a:cs typeface="Times New Roman"/>
              </a:rPr>
              <a:t>的颗粒物的直径接近于</a:t>
            </a:r>
            <a:r>
              <a:rPr lang="en-US" altLang="zh-CN" sz="2800" kern="100" dirty="0">
                <a:latin typeface="Times New Roman"/>
                <a:ea typeface="华文细黑"/>
                <a:cs typeface="Courier New"/>
              </a:rPr>
              <a:t>2 500 nm</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2722405" y="1174396"/>
            <a:ext cx="423514"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4" name="Rectangle 21">
            <a:hlinkClick r:id="rId2" action="ppaction://hlinksldjump"/>
          </p:cNvPr>
          <p:cNvSpPr>
            <a:spLocks noChangeArrowheads="1"/>
          </p:cNvSpPr>
          <p:nvPr/>
        </p:nvSpPr>
        <p:spPr bwMode="auto">
          <a:xfrm>
            <a:off x="1055970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106188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53991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26099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blinds(horizontal)">
                                      <p:cBhvr>
                                        <p:cTn id="7" dur="500"/>
                                        <p:tgtEl>
                                          <p:spTgt spid="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xEl>
                                              <p:pRg st="6" end="6"/>
                                            </p:txEl>
                                          </p:spTgt>
                                        </p:tgtEl>
                                      </p:cBhvr>
                                    </p:animEffect>
                                    <p:set>
                                      <p:cBhvr>
                                        <p:cTn id="17" dur="1" fill="hold">
                                          <p:stCondLst>
                                            <p:cond delay="499"/>
                                          </p:stCondLst>
                                        </p:cTn>
                                        <p:tgtEl>
                                          <p:spTgt spid="5">
                                            <p:txEl>
                                              <p:pRg st="6" end="6"/>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2" grpId="0"/>
      <p:bldP spid="2"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2982" y="693490"/>
            <a:ext cx="11524006" cy="5909310"/>
          </a:xfrm>
          <a:prstGeom prst="rect">
            <a:avLst/>
          </a:prstGeom>
        </p:spPr>
        <p:txBody>
          <a:bodyPr>
            <a:spAutoFit/>
          </a:bodyPr>
          <a:lstStyle/>
          <a:p>
            <a:pPr algn="ctr">
              <a:lnSpc>
                <a:spcPct val="150000"/>
              </a:lnSpc>
              <a:tabLst>
                <a:tab pos="1890395" algn="l"/>
              </a:tabLst>
            </a:pPr>
            <a:r>
              <a:rPr lang="zh-CN" altLang="zh-CN" sz="2800" b="1" kern="100" dirty="0" smtClean="0">
                <a:solidFill>
                  <a:srgbClr val="0000FF"/>
                </a:solidFill>
                <a:latin typeface="Times New Roman" pitchFamily="18" charset="0"/>
                <a:ea typeface="华文细黑" pitchFamily="2" charset="-122"/>
                <a:cs typeface="Times New Roman"/>
              </a:rPr>
              <a:t>胶体知识</a:t>
            </a:r>
            <a:r>
              <a:rPr lang="en-US" altLang="zh-CN" sz="2800" b="1" kern="100" dirty="0" smtClean="0">
                <a:solidFill>
                  <a:srgbClr val="0000FF"/>
                </a:solidFill>
                <a:latin typeface="Times New Roman" pitchFamily="18" charset="0"/>
                <a:ea typeface="华文细黑" pitchFamily="2" charset="-122"/>
                <a:cs typeface="Times New Roman"/>
              </a:rPr>
              <a:t>“4”</a:t>
            </a:r>
            <a:r>
              <a:rPr lang="zh-CN" altLang="zh-CN" sz="2800" b="1" kern="100" dirty="0" smtClean="0">
                <a:solidFill>
                  <a:srgbClr val="0000FF"/>
                </a:solidFill>
                <a:latin typeface="Times New Roman" pitchFamily="18" charset="0"/>
                <a:ea typeface="华文细黑" pitchFamily="2" charset="-122"/>
                <a:cs typeface="Times New Roman"/>
              </a:rPr>
              <a:t>提醒</a:t>
            </a:r>
          </a:p>
          <a:p>
            <a:pPr algn="just">
              <a:lnSpc>
                <a:spcPct val="150000"/>
              </a:lnSpc>
              <a:spcAft>
                <a:spcPts val="0"/>
              </a:spcAft>
              <a:tabLst>
                <a:tab pos="1890395" algn="l"/>
              </a:tabLs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胶体微粒一般是离子、分子或难溶物的聚集体，但有些高分子化合物，如淀粉、蛋白质，因其分子非常大，其相对分子质量通常为几万、几十万甚至上百万、千万，因此一个分子就是一个胶体微粒，它们的溶液是胶体。</a:t>
            </a:r>
            <a:endParaRPr lang="zh-CN" altLang="zh-CN" sz="2800" kern="100" dirty="0" smtClean="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胶体具有介稳性的主要原因是胶体粒子可以通过吸附而带有电荷，且同种胶体粒子的电性相同。</a:t>
            </a:r>
            <a:endParaRPr lang="zh-CN" altLang="zh-CN" sz="2800" kern="100" dirty="0" smtClean="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在</a:t>
            </a:r>
            <a:r>
              <a:rPr lang="en-US" altLang="zh-CN" sz="2800" kern="100" dirty="0" smtClean="0">
                <a:latin typeface="Times New Roman"/>
                <a:ea typeface="华文细黑"/>
                <a:cs typeface="Courier New"/>
              </a:rPr>
              <a:t>Fe(OH)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胶体中，</a:t>
            </a:r>
            <a:r>
              <a:rPr lang="en-US" altLang="zh-CN" sz="2800" kern="100" dirty="0" smtClean="0">
                <a:latin typeface="Times New Roman"/>
                <a:ea typeface="华文细黑"/>
                <a:cs typeface="Courier New"/>
              </a:rPr>
              <a:t>Fe(OH)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胶体粒子的数目要远远小于原</a:t>
            </a:r>
            <a:r>
              <a:rPr lang="en-US" altLang="zh-CN" sz="2800" kern="100" dirty="0" smtClean="0">
                <a:latin typeface="Times New Roman"/>
                <a:ea typeface="华文细黑"/>
                <a:cs typeface="Courier New"/>
              </a:rPr>
              <a:t>FeCl</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溶液中</a:t>
            </a:r>
            <a:r>
              <a:rPr lang="en-US" altLang="zh-CN" sz="2800" kern="100" dirty="0" smtClean="0">
                <a:latin typeface="Times New Roman"/>
                <a:ea typeface="华文细黑"/>
                <a:cs typeface="Courier New"/>
              </a:rPr>
              <a:t>Fe</a:t>
            </a:r>
            <a:r>
              <a:rPr lang="en-US" altLang="zh-CN" sz="2800" kern="100" baseline="30000" dirty="0" smtClean="0">
                <a:latin typeface="Times New Roman"/>
                <a:ea typeface="华文细黑"/>
                <a:cs typeface="Courier New"/>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的数目。</a:t>
            </a:r>
            <a:endParaRPr lang="zh-CN" altLang="zh-CN" sz="2800" kern="100" dirty="0">
              <a:effectLst/>
              <a:latin typeface="宋体"/>
              <a:cs typeface="Courier New"/>
            </a:endParaRPr>
          </a:p>
        </p:txBody>
      </p:sp>
      <p:sp>
        <p:nvSpPr>
          <p:cNvPr id="4" name="文本框 3"/>
          <p:cNvSpPr txBox="1"/>
          <p:nvPr/>
        </p:nvSpPr>
        <p:spPr bwMode="auto">
          <a:xfrm>
            <a:off x="1812009" y="-11575"/>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en-US" sz="3200" b="1" dirty="0" smtClean="0">
                <a:solidFill>
                  <a:schemeClr val="bg1"/>
                </a:solidFill>
                <a:latin typeface="+mj-ea"/>
                <a:ea typeface="+mj-ea"/>
                <a:cs typeface="+mn-cs"/>
              </a:rPr>
              <a:t>反思归纳</a:t>
            </a:r>
            <a:endParaRPr lang="zh-CN" altLang="en-US" sz="3200" b="1" dirty="0">
              <a:solidFill>
                <a:schemeClr val="bg1"/>
              </a:solidFill>
              <a:latin typeface="+mj-ea"/>
              <a:ea typeface="+mj-ea"/>
              <a:cs typeface="+mn-cs"/>
            </a:endParaRPr>
          </a:p>
        </p:txBody>
      </p:sp>
    </p:spTree>
    <p:extLst>
      <p:ext uri="{BB962C8B-B14F-4D97-AF65-F5344CB8AC3E}">
        <p14:creationId xmlns:p14="http://schemas.microsoft.com/office/powerpoint/2010/main" val="24402256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1804" y="287150"/>
            <a:ext cx="11502034" cy="4565585"/>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掌握净水剂及其作用原理</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胶体粒子的直径一般在</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nm</a:t>
            </a:r>
            <a:r>
              <a:rPr lang="zh-CN" altLang="zh-CN" sz="2800" kern="100" dirty="0">
                <a:latin typeface="Times New Roman"/>
                <a:ea typeface="华文细黑"/>
                <a:cs typeface="Times New Roman"/>
              </a:rPr>
              <a:t>之间，它决定了胶体粒子具有较大的表面积，吸附力很强，能在水中吸附悬浮固体或毒素形成沉淀，从而达到净化水的目的，这就是胶体净水的原理。能在水中自然形成胶体，并且对水质无明显副作用的物质有</a:t>
            </a:r>
            <a:r>
              <a:rPr lang="en-US" altLang="zh-CN" sz="2800" kern="100" dirty="0" err="1">
                <a:latin typeface="Times New Roman"/>
                <a:ea typeface="华文细黑"/>
                <a:cs typeface="Courier New"/>
              </a:rPr>
              <a:t>KAl</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·12H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等，这样的物质被称为净水剂，其形成胶体的化学原理是</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发生水解反应分别生成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a:t>
            </a:r>
            <a:r>
              <a:rPr lang="zh-CN" altLang="zh-CN" sz="2800" kern="100" dirty="0" smtClean="0">
                <a:latin typeface="Times New Roman"/>
                <a:ea typeface="华文细黑"/>
                <a:cs typeface="Times New Roman"/>
              </a:rPr>
              <a:t>。</a:t>
            </a:r>
            <a:endParaRPr lang="en-US" altLang="zh-CN" sz="2800" kern="100" dirty="0">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10929231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p:cNvSpPr txBox="1"/>
          <p:nvPr/>
        </p:nvSpPr>
        <p:spPr>
          <a:xfrm>
            <a:off x="1386225" y="2768075"/>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344944" y="670340"/>
            <a:ext cx="11475787" cy="526297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胶体</a:t>
            </a:r>
            <a:r>
              <a:rPr lang="zh-CN" altLang="zh-CN" sz="2800" b="1" kern="100" dirty="0">
                <a:solidFill>
                  <a:srgbClr val="0000FF"/>
                </a:solidFill>
                <a:latin typeface="Times New Roman"/>
                <a:cs typeface="Times New Roman"/>
              </a:rPr>
              <a:t>的性质</a:t>
            </a:r>
          </a:p>
          <a:p>
            <a:pPr algn="just">
              <a:lnSpc>
                <a:spcPct val="150000"/>
              </a:lnSpc>
              <a:spcAft>
                <a:spcPts val="0"/>
              </a:spcAft>
              <a:tabLst>
                <a:tab pos="1890395" algn="l"/>
              </a:tabLst>
            </a:pPr>
            <a:r>
              <a:rPr lang="en-US" altLang="zh-CN" sz="2800" kern="100" dirty="0">
                <a:latin typeface="Times New Roman"/>
                <a:ea typeface="华文细黑"/>
                <a:cs typeface="Courier New"/>
              </a:rPr>
              <a:t>(1)Fe(OH)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胶体无色、透明，能发生丁达尔现象</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安徽理综，</a:t>
            </a:r>
            <a:r>
              <a:rPr lang="en-US" altLang="zh-CN" sz="2800" kern="100" dirty="0">
                <a:latin typeface="Times New Roman"/>
                <a:ea typeface="华文细黑"/>
                <a:cs typeface="Courier New"/>
              </a:rPr>
              <a:t>9B)</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浓氨水中滴加</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饱和溶液可制得</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重庆理综，</a:t>
            </a:r>
            <a:r>
              <a:rPr lang="en-US" altLang="zh-CN" sz="2800" kern="100" dirty="0">
                <a:latin typeface="Times New Roman"/>
                <a:ea typeface="华文细黑"/>
                <a:cs typeface="Courier New"/>
              </a:rPr>
              <a:t>3A)</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用可见光束照射以区别溶液和胶体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8D</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9" name="矩形 8"/>
          <p:cNvSpPr/>
          <p:nvPr/>
        </p:nvSpPr>
        <p:spPr>
          <a:xfrm>
            <a:off x="7967414" y="2101483"/>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dirty="0">
              <a:solidFill>
                <a:schemeClr val="accent6">
                  <a:lumMod val="75000"/>
                </a:schemeClr>
              </a:solidFill>
            </a:endParaRPr>
          </a:p>
        </p:txBody>
      </p:sp>
      <p:sp>
        <p:nvSpPr>
          <p:cNvPr id="10" name="矩形 9"/>
          <p:cNvSpPr/>
          <p:nvPr/>
        </p:nvSpPr>
        <p:spPr>
          <a:xfrm>
            <a:off x="8421531" y="3401259"/>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1" name="矩形 10"/>
          <p:cNvSpPr/>
          <p:nvPr/>
        </p:nvSpPr>
        <p:spPr>
          <a:xfrm>
            <a:off x="6357673" y="4653930"/>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5868935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9" grpId="0"/>
      <p:bldP spid="9" grpId="1"/>
      <p:bldP spid="10" grpId="0"/>
      <p:bldP spid="10" grpId="1"/>
      <p:bldP spid="11" grpId="0"/>
      <p:bldP spid="11"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959" y="886364"/>
            <a:ext cx="11524006" cy="2677656"/>
          </a:xfrm>
          <a:prstGeom prst="rect">
            <a:avLst/>
          </a:prstGeom>
        </p:spPr>
        <p:txBody>
          <a:bodyPr>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稀豆浆、硅酸、氯化铁溶液均为胶体</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四川理综，</a:t>
            </a:r>
            <a:r>
              <a:rPr lang="en-US" altLang="zh-CN" sz="2800" kern="100" dirty="0">
                <a:solidFill>
                  <a:prstClr val="black"/>
                </a:solidFill>
                <a:latin typeface="Times New Roman"/>
                <a:ea typeface="华文细黑"/>
                <a:cs typeface="Courier New"/>
              </a:rPr>
              <a:t>2B)</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(5)H</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K</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Br</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能在</a:t>
            </a:r>
            <a:r>
              <a:rPr lang="en-US" altLang="zh-CN" sz="2800" kern="100" dirty="0">
                <a:solidFill>
                  <a:prstClr val="black"/>
                </a:solidFill>
                <a:latin typeface="Times New Roman"/>
                <a:ea typeface="华文细黑"/>
                <a:cs typeface="Courier New"/>
              </a:rPr>
              <a:t>Fe(OH)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胶体中大量共存</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安徽理综，</a:t>
            </a:r>
            <a:r>
              <a:rPr lang="en-US" altLang="zh-CN" sz="2800" kern="100" dirty="0">
                <a:solidFill>
                  <a:prstClr val="black"/>
                </a:solidFill>
                <a:latin typeface="Times New Roman"/>
                <a:ea typeface="华文细黑"/>
                <a:cs typeface="Courier New"/>
              </a:rPr>
              <a:t>9C)</a:t>
            </a:r>
            <a:endParaRPr lang="zh-CN" altLang="zh-CN" sz="2800" kern="100" dirty="0">
              <a:solidFill>
                <a:prstClr val="black"/>
              </a:solidFill>
              <a:latin typeface="宋体"/>
              <a:cs typeface="Courier New"/>
            </a:endParaRPr>
          </a:p>
        </p:txBody>
      </p:sp>
      <p:sp>
        <p:nvSpPr>
          <p:cNvPr id="2" name="矩形 1"/>
          <p:cNvSpPr/>
          <p:nvPr/>
        </p:nvSpPr>
        <p:spPr>
          <a:xfrm>
            <a:off x="6668870" y="1030380"/>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4" name="矩形 3"/>
          <p:cNvSpPr/>
          <p:nvPr/>
        </p:nvSpPr>
        <p:spPr>
          <a:xfrm>
            <a:off x="8569186" y="2318935"/>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8"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矩形 2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4" name="圆角矩形 23"/>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751634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childTnLst>
        </p:cTn>
      </p:par>
    </p:tnLst>
    <p:bldLst>
      <p:bldP spid="2" grpId="0"/>
      <p:bldP spid="2" grpId="1"/>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60750" y="950700"/>
            <a:ext cx="11053228" cy="3919254"/>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下列元素</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Si</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⑦</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⑧</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⑨</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⑩</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　</a:t>
            </a:r>
            <a:r>
              <a:rPr lang="zh-CN" altLang="zh-CN" sz="2800" kern="100" dirty="0">
                <a:latin typeface="宋体"/>
                <a:ea typeface="MS Mincho"/>
                <a:cs typeface="MS Mincho"/>
              </a:rPr>
              <a:t>⑪</a:t>
            </a:r>
            <a:r>
              <a:rPr lang="en-US" altLang="zh-CN" sz="2800" kern="100" dirty="0" err="1">
                <a:latin typeface="Times New Roman"/>
                <a:ea typeface="华文细黑"/>
                <a:cs typeface="Courier New"/>
              </a:rPr>
              <a:t>Cl</a:t>
            </a:r>
            <a:r>
              <a:rPr lang="zh-CN" altLang="zh-CN" sz="2800" kern="100" dirty="0">
                <a:latin typeface="Times New Roman"/>
                <a:ea typeface="华文细黑"/>
                <a:cs typeface="Times New Roman"/>
              </a:rPr>
              <a:t>　</a:t>
            </a:r>
            <a:r>
              <a:rPr lang="zh-CN" altLang="zh-CN" sz="2800" kern="100" dirty="0">
                <a:latin typeface="宋体"/>
                <a:ea typeface="MS Mincho"/>
                <a:cs typeface="MS Mincho"/>
              </a:rPr>
              <a:t>⑫</a:t>
            </a:r>
            <a:r>
              <a:rPr lang="en-US" altLang="zh-CN" sz="2800" kern="100" dirty="0">
                <a:latin typeface="Times New Roman"/>
                <a:ea typeface="华文细黑"/>
                <a:cs typeface="Courier New"/>
              </a:rPr>
              <a:t>He</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在自然界中，</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只以化合态存在的是</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只以游离态存在的是</a:t>
            </a:r>
            <a:r>
              <a:rPr lang="en-US" altLang="zh-CN" sz="2800" u="sng" kern="100" dirty="0">
                <a:latin typeface="Times New Roman"/>
                <a:ea typeface="华文细黑"/>
                <a:cs typeface="Courier New"/>
              </a:rPr>
              <a:t>                  </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既以化合态存在又以游离态存在的是</a:t>
            </a:r>
            <a:r>
              <a:rPr lang="en-US" altLang="zh-CN" sz="2800" u="sng" kern="100" dirty="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 name="文本框 3"/>
          <p:cNvSpPr txBox="1"/>
          <p:nvPr/>
        </p:nvSpPr>
        <p:spPr bwMode="auto">
          <a:xfrm>
            <a:off x="550590" y="292930"/>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sp>
        <p:nvSpPr>
          <p:cNvPr id="6" name="矩形 5"/>
          <p:cNvSpPr/>
          <p:nvPr/>
        </p:nvSpPr>
        <p:spPr>
          <a:xfrm>
            <a:off x="6867015" y="4026178"/>
            <a:ext cx="2135498" cy="701089"/>
          </a:xfrm>
          <a:prstGeom prst="rect">
            <a:avLst/>
          </a:prstGeom>
        </p:spPr>
        <p:txBody>
          <a:bodyPr>
            <a:spAutoFit/>
          </a:bodyPr>
          <a:lstStyle/>
          <a:p>
            <a:pPr lvl="0" algn="just">
              <a:lnSpc>
                <a:spcPts val="5500"/>
              </a:lnSpc>
              <a:tabLst>
                <a:tab pos="1890395" algn="l"/>
              </a:tabLst>
            </a:pPr>
            <a:r>
              <a:rPr lang="en-US" altLang="zh-CN" sz="2800" b="1" kern="100" dirty="0" smtClean="0">
                <a:solidFill>
                  <a:srgbClr val="FF0000"/>
                </a:solidFill>
                <a:latin typeface="宋体"/>
                <a:ea typeface="华文细黑"/>
                <a:cs typeface="Times New Roman"/>
              </a:rPr>
              <a:t>④⑤⑦⑧⑨</a:t>
            </a:r>
            <a:endParaRPr lang="zh-CN" altLang="zh-CN" sz="2800" b="1" kern="100" dirty="0">
              <a:solidFill>
                <a:srgbClr val="FF0000"/>
              </a:solidFill>
              <a:latin typeface="宋体"/>
              <a:cs typeface="Courier New"/>
            </a:endParaRPr>
          </a:p>
        </p:txBody>
      </p:sp>
      <p:sp>
        <p:nvSpPr>
          <p:cNvPr id="7" name="矩形 6"/>
          <p:cNvSpPr/>
          <p:nvPr/>
        </p:nvSpPr>
        <p:spPr>
          <a:xfrm>
            <a:off x="4368172" y="2916734"/>
            <a:ext cx="2411238" cy="523220"/>
          </a:xfrm>
          <a:prstGeom prst="rect">
            <a:avLst/>
          </a:prstGeom>
        </p:spPr>
        <p:txBody>
          <a:bodyPr wrap="none">
            <a:spAutoFit/>
          </a:bodyPr>
          <a:lstStyle/>
          <a:p>
            <a:r>
              <a:rPr lang="en-US" altLang="zh-CN" sz="2800" b="1" kern="100" dirty="0">
                <a:solidFill>
                  <a:srgbClr val="FF0000"/>
                </a:solidFill>
                <a:latin typeface="Times New Roman"/>
                <a:ea typeface="华文细黑"/>
                <a:cs typeface="Times New Roman"/>
              </a:rPr>
              <a:t>①②③⑥⑩</a:t>
            </a:r>
            <a:r>
              <a:rPr lang="zh-CN" altLang="zh-CN" sz="2800" b="1" kern="100" dirty="0">
                <a:solidFill>
                  <a:srgbClr val="FF0000"/>
                </a:solidFill>
                <a:latin typeface="Times New Roman"/>
                <a:ea typeface="华文细黑"/>
                <a:cs typeface="Times New Roman"/>
              </a:rPr>
              <a:t>⑪</a:t>
            </a:r>
            <a:endParaRPr lang="zh-CN" altLang="en-US" sz="2800" b="1" kern="100" dirty="0">
              <a:solidFill>
                <a:srgbClr val="FF0000"/>
              </a:solidFill>
              <a:latin typeface="Times New Roman"/>
              <a:ea typeface="华文细黑"/>
              <a:cs typeface="Times New Roman"/>
            </a:endParaRPr>
          </a:p>
        </p:txBody>
      </p:sp>
      <p:sp>
        <p:nvSpPr>
          <p:cNvPr id="9" name="矩形 8"/>
          <p:cNvSpPr/>
          <p:nvPr/>
        </p:nvSpPr>
        <p:spPr>
          <a:xfrm>
            <a:off x="4795383" y="3667294"/>
            <a:ext cx="543739" cy="523220"/>
          </a:xfrm>
          <a:prstGeom prst="rect">
            <a:avLst/>
          </a:prstGeom>
        </p:spPr>
        <p:txBody>
          <a:bodyPr wrap="none">
            <a:spAutoFit/>
          </a:bodyPr>
          <a:lstStyle/>
          <a:p>
            <a:r>
              <a:rPr lang="zh-CN" altLang="zh-CN" sz="2800" b="1" kern="100" dirty="0">
                <a:solidFill>
                  <a:srgbClr val="FF0000"/>
                </a:solidFill>
                <a:latin typeface="宋体"/>
                <a:ea typeface="MS Mincho"/>
                <a:cs typeface="MS Mincho"/>
              </a:rPr>
              <a:t>⑫</a:t>
            </a:r>
            <a:endParaRPr lang="zh-CN" altLang="en-US" b="1" dirty="0">
              <a:solidFill>
                <a:srgbClr val="FF0000"/>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9158" y="811798"/>
            <a:ext cx="11639246" cy="4616648"/>
          </a:xfrm>
          <a:prstGeom prst="rect">
            <a:avLst/>
          </a:prstGeom>
        </p:spPr>
        <p:txBody>
          <a:bodyPr>
            <a:spAutoFit/>
          </a:bodyPr>
          <a:lstStyle/>
          <a:p>
            <a:pPr algn="just">
              <a:lnSpc>
                <a:spcPct val="150000"/>
              </a:lnSpc>
              <a:tabLst>
                <a:tab pos="1890395" algn="l"/>
              </a:tabLst>
            </a:pPr>
            <a:r>
              <a:rPr lang="zh-CN" altLang="zh-CN" sz="2800" b="1" kern="100" dirty="0" smtClean="0">
                <a:solidFill>
                  <a:srgbClr val="0000FF"/>
                </a:solidFill>
                <a:latin typeface="Times New Roman"/>
                <a:cs typeface="Times New Roman"/>
              </a:rPr>
              <a:t>概念</a:t>
            </a:r>
            <a:r>
              <a:rPr lang="zh-CN" altLang="zh-CN" sz="2800" b="1" kern="100" dirty="0">
                <a:solidFill>
                  <a:srgbClr val="0000FF"/>
                </a:solidFill>
                <a:latin typeface="Times New Roman"/>
                <a:cs typeface="Times New Roman"/>
              </a:rPr>
              <a:t>的判断与理解</a:t>
            </a:r>
          </a:p>
          <a:p>
            <a:pPr algn="just">
              <a:lnSpc>
                <a:spcPct val="150000"/>
              </a:lnSpc>
              <a:spcAft>
                <a:spcPts val="0"/>
              </a:spcAft>
              <a:tabLst>
                <a:tab pos="1890395" algn="l"/>
              </a:tabLst>
            </a:pPr>
            <a:r>
              <a:rPr lang="en-US" altLang="zh-CN" sz="2800" kern="100" dirty="0" smtClean="0">
                <a:latin typeface="Times New Roman"/>
                <a:ea typeface="华文细黑"/>
                <a:cs typeface="Courier New"/>
              </a:rPr>
              <a:t>(6)SiO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既能和</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溶液反应又能和氢氟酸反应，所以是两性氧化物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smtClean="0">
                <a:latin typeface="Times New Roman"/>
                <a:ea typeface="华文细黑"/>
                <a:cs typeface="Times New Roman"/>
              </a:rPr>
              <a:t>安徽</a:t>
            </a:r>
            <a:r>
              <a:rPr lang="zh-CN" altLang="en-US" sz="2800" kern="100" dirty="0" smtClean="0">
                <a:latin typeface="Times New Roman"/>
                <a:ea typeface="华文细黑"/>
                <a:cs typeface="Times New Roman"/>
              </a:rPr>
              <a:t>理综</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9D)</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(7)</a:t>
            </a:r>
            <a:r>
              <a:rPr lang="zh-CN" altLang="zh-CN" sz="2800" kern="100" dirty="0">
                <a:latin typeface="Times New Roman"/>
                <a:ea typeface="华文细黑"/>
                <a:cs typeface="Times New Roman"/>
              </a:rPr>
              <a:t>黑火药由硫黄、硝石、木炭三种物质按一定比例混合而成</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7D)</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(8)SO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均为酸性氧化物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1050" kern="100" dirty="0" smtClean="0">
              <a:latin typeface="宋体"/>
              <a:cs typeface="Courier New"/>
            </a:endParaRPr>
          </a:p>
          <a:p>
            <a:pPr algn="r">
              <a:lnSpc>
                <a:spcPct val="150000"/>
              </a:lnSpc>
              <a:spcAft>
                <a:spcPts val="0"/>
              </a:spcAft>
              <a:tabLst>
                <a:tab pos="1890395" algn="l"/>
              </a:tabLst>
            </a:pPr>
            <a:r>
              <a:rPr lang="en-US" altLang="zh-CN" sz="2800" kern="100" dirty="0" smtClean="0">
                <a:latin typeface="Times New Roman"/>
                <a:ea typeface="华文细黑"/>
                <a:cs typeface="Courier New"/>
              </a:rPr>
              <a:t>(2013·</a:t>
            </a:r>
            <a:r>
              <a:rPr lang="zh-CN" altLang="zh-CN" sz="2800" kern="100" dirty="0" smtClean="0">
                <a:latin typeface="Times New Roman"/>
                <a:ea typeface="华文细黑"/>
                <a:cs typeface="Times New Roman"/>
              </a:rPr>
              <a:t>四川理综，</a:t>
            </a:r>
            <a:r>
              <a:rPr lang="en-US" altLang="zh-CN" sz="2800" kern="100" dirty="0" smtClean="0">
                <a:latin typeface="Times New Roman"/>
                <a:ea typeface="华文细黑"/>
                <a:cs typeface="Courier New"/>
              </a:rPr>
              <a:t>2A)</a:t>
            </a:r>
          </a:p>
        </p:txBody>
      </p:sp>
      <p:sp>
        <p:nvSpPr>
          <p:cNvPr id="5" name="矩形 4"/>
          <p:cNvSpPr/>
          <p:nvPr/>
        </p:nvSpPr>
        <p:spPr>
          <a:xfrm>
            <a:off x="11121791" y="1597889"/>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6" name="矩形 5"/>
          <p:cNvSpPr/>
          <p:nvPr/>
        </p:nvSpPr>
        <p:spPr>
          <a:xfrm>
            <a:off x="9799939" y="2877427"/>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7" name="矩形 6"/>
          <p:cNvSpPr/>
          <p:nvPr/>
        </p:nvSpPr>
        <p:spPr>
          <a:xfrm>
            <a:off x="5848191" y="4161996"/>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2205861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5" grpId="0"/>
      <p:bldP spid="5" grpId="1"/>
      <p:bldP spid="6" grpId="0"/>
      <p:bldP spid="6" grpId="1"/>
      <p:bldP spid="7" grpId="0"/>
      <p:bldP spid="7"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3108" y="765498"/>
            <a:ext cx="11524006" cy="3970318"/>
          </a:xfrm>
          <a:prstGeom prst="rect">
            <a:avLst/>
          </a:prstGeom>
        </p:spPr>
        <p:txBody>
          <a:bodyPr>
            <a:spAutoFit/>
          </a:bodyPr>
          <a:lstStyle/>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(9)</a:t>
            </a:r>
            <a:r>
              <a:rPr lang="zh-CN" altLang="zh-CN" sz="2800" kern="100" dirty="0">
                <a:solidFill>
                  <a:prstClr val="black"/>
                </a:solidFill>
                <a:latin typeface="Times New Roman"/>
                <a:ea typeface="华文细黑"/>
                <a:cs typeface="Times New Roman"/>
              </a:rPr>
              <a:t>福尔马林、水玻璃、氨水均为混合物</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105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四川理综，</a:t>
            </a:r>
            <a:r>
              <a:rPr lang="en-US" altLang="zh-CN" sz="2800" kern="100" dirty="0">
                <a:solidFill>
                  <a:prstClr val="black"/>
                </a:solidFill>
                <a:latin typeface="Times New Roman"/>
                <a:ea typeface="华文细黑"/>
                <a:cs typeface="Courier New"/>
              </a:rPr>
              <a:t>2D)</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石油是混合物，其分馏产品汽油为纯净物</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105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(2012·</a:t>
            </a:r>
            <a:r>
              <a:rPr lang="zh-CN" altLang="zh-CN" sz="2800" kern="100" dirty="0">
                <a:solidFill>
                  <a:prstClr val="black"/>
                </a:solidFill>
                <a:latin typeface="Times New Roman"/>
                <a:ea typeface="华文细黑"/>
                <a:cs typeface="Times New Roman"/>
              </a:rPr>
              <a:t>山东理综，</a:t>
            </a:r>
            <a:r>
              <a:rPr lang="en-US" altLang="zh-CN" sz="2800" kern="100" dirty="0">
                <a:solidFill>
                  <a:prstClr val="black"/>
                </a:solidFill>
                <a:latin typeface="Times New Roman"/>
                <a:ea typeface="华文细黑"/>
                <a:cs typeface="Courier New"/>
              </a:rPr>
              <a:t>7D)</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(11)</a:t>
            </a:r>
            <a:r>
              <a:rPr lang="zh-CN" altLang="zh-CN" sz="2800" kern="100" dirty="0">
                <a:solidFill>
                  <a:prstClr val="black"/>
                </a:solidFill>
                <a:latin typeface="Times New Roman"/>
                <a:ea typeface="华文细黑"/>
                <a:cs typeface="Times New Roman"/>
              </a:rPr>
              <a:t>金属氧化物均为碱性氧化物</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105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(2012·</a:t>
            </a:r>
            <a:r>
              <a:rPr lang="zh-CN" altLang="zh-CN" sz="2800" kern="100" dirty="0">
                <a:solidFill>
                  <a:prstClr val="black"/>
                </a:solidFill>
                <a:latin typeface="Times New Roman"/>
                <a:ea typeface="华文细黑"/>
                <a:cs typeface="Times New Roman"/>
              </a:rPr>
              <a:t>山东理综，</a:t>
            </a:r>
            <a:r>
              <a:rPr lang="en-US" altLang="zh-CN" sz="2800" kern="100" dirty="0">
                <a:solidFill>
                  <a:prstClr val="black"/>
                </a:solidFill>
                <a:latin typeface="Times New Roman"/>
                <a:ea typeface="华文细黑"/>
                <a:cs typeface="Courier New"/>
              </a:rPr>
              <a:t>7B)</a:t>
            </a:r>
            <a:endParaRPr lang="zh-CN" altLang="zh-CN" sz="1050" kern="100" dirty="0">
              <a:solidFill>
                <a:prstClr val="black"/>
              </a:solidFill>
              <a:latin typeface="宋体"/>
              <a:cs typeface="Courier New"/>
            </a:endParaRPr>
          </a:p>
        </p:txBody>
      </p:sp>
      <p:sp>
        <p:nvSpPr>
          <p:cNvPr id="2" name="矩形 1"/>
          <p:cNvSpPr/>
          <p:nvPr/>
        </p:nvSpPr>
        <p:spPr>
          <a:xfrm>
            <a:off x="6555520" y="883874"/>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4" name="矩形 3"/>
          <p:cNvSpPr/>
          <p:nvPr/>
        </p:nvSpPr>
        <p:spPr>
          <a:xfrm>
            <a:off x="7498241" y="2174987"/>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5" name="矩形 4"/>
          <p:cNvSpPr/>
          <p:nvPr/>
        </p:nvSpPr>
        <p:spPr>
          <a:xfrm>
            <a:off x="5358751" y="3478720"/>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0581036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P spid="4" grpId="0"/>
      <p:bldP spid="4" grpId="1"/>
      <p:bldP spid="5" grpId="0"/>
      <p:bldP spid="5"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693490"/>
            <a:ext cx="11524006" cy="5262979"/>
          </a:xfrm>
          <a:prstGeom prst="rect">
            <a:avLst/>
          </a:prstGeom>
        </p:spPr>
        <p:txBody>
          <a:bodyPr>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物质</a:t>
            </a:r>
            <a:r>
              <a:rPr lang="zh-CN" altLang="zh-CN" sz="2800" b="1" kern="100" dirty="0">
                <a:solidFill>
                  <a:srgbClr val="0000FF"/>
                </a:solidFill>
                <a:latin typeface="Times New Roman"/>
                <a:cs typeface="Times New Roman"/>
              </a:rPr>
              <a:t>的性质和用途</a:t>
            </a:r>
          </a:p>
          <a:p>
            <a:pPr algn="just">
              <a:lnSpc>
                <a:spcPct val="150000"/>
              </a:lnSpc>
              <a:spcAft>
                <a:spcPts val="0"/>
              </a:spcAft>
              <a:tabLst>
                <a:tab pos="1890395" algn="l"/>
              </a:tabLst>
            </a:pPr>
            <a:r>
              <a:rPr lang="en-US" altLang="zh-CN" sz="2800" kern="100" dirty="0">
                <a:latin typeface="Times New Roman"/>
                <a:ea typeface="华文细黑"/>
                <a:cs typeface="Courier New"/>
              </a:rPr>
              <a:t>(</a:t>
            </a:r>
            <a:r>
              <a:rPr lang="en-US" altLang="zh-CN" sz="2800" kern="100" dirty="0" smtClean="0">
                <a:latin typeface="Times New Roman"/>
                <a:ea typeface="华文细黑"/>
                <a:cs typeface="Courier New"/>
              </a:rPr>
              <a:t>12)</a:t>
            </a:r>
            <a:r>
              <a:rPr lang="zh-CN" altLang="zh-CN" sz="2800" kern="100" dirty="0">
                <a:latin typeface="Times New Roman"/>
                <a:ea typeface="华文细黑"/>
                <a:cs typeface="Times New Roman"/>
              </a:rPr>
              <a:t>通过化学变化可以直接将水转变为汽油</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3D)</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(13)</a:t>
            </a:r>
            <a:r>
              <a:rPr lang="zh-CN" altLang="zh-CN" sz="2800" kern="100" dirty="0">
                <a:latin typeface="Times New Roman"/>
                <a:ea typeface="华文细黑"/>
                <a:cs typeface="Times New Roman"/>
              </a:rPr>
              <a:t>石油裂解、煤的干馏、玉米制醇、蛋白质的变性和纳米银粒子的聚集都是化学变化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7C)</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(14)</a:t>
            </a:r>
            <a:r>
              <a:rPr lang="zh-CN" altLang="zh-CN" sz="2800" kern="100" dirty="0">
                <a:latin typeface="Times New Roman"/>
                <a:ea typeface="华文细黑"/>
                <a:cs typeface="Times New Roman"/>
              </a:rPr>
              <a:t>室温下，不能将浓硫酸盛放在铁桶中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大纲全国卷，</a:t>
            </a:r>
            <a:r>
              <a:rPr lang="en-US" altLang="zh-CN" sz="2800" kern="100" dirty="0">
                <a:latin typeface="Times New Roman"/>
                <a:ea typeface="华文细黑"/>
                <a:cs typeface="Courier New"/>
              </a:rPr>
              <a:t>6B)</a:t>
            </a:r>
            <a:endParaRPr lang="zh-CN" altLang="zh-CN" sz="2800" kern="100" dirty="0">
              <a:effectLst/>
              <a:latin typeface="宋体"/>
              <a:cs typeface="Courier New"/>
            </a:endParaRPr>
          </a:p>
        </p:txBody>
      </p:sp>
      <p:sp>
        <p:nvSpPr>
          <p:cNvPr id="6" name="矩形 5"/>
          <p:cNvSpPr/>
          <p:nvPr/>
        </p:nvSpPr>
        <p:spPr>
          <a:xfrm>
            <a:off x="7207651" y="1500283"/>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7" name="矩形 6"/>
          <p:cNvSpPr/>
          <p:nvPr/>
        </p:nvSpPr>
        <p:spPr>
          <a:xfrm>
            <a:off x="2687680" y="3414805"/>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8" name="矩形 7"/>
          <p:cNvSpPr/>
          <p:nvPr/>
        </p:nvSpPr>
        <p:spPr>
          <a:xfrm>
            <a:off x="6847611" y="4703360"/>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1920812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6" grpId="0"/>
      <p:bldP spid="6" grpId="1"/>
      <p:bldP spid="7" grpId="0"/>
      <p:bldP spid="7" grpId="1"/>
      <p:bldP spid="8" grpId="0"/>
      <p:bldP spid="8"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4938" y="670340"/>
            <a:ext cx="11639246" cy="5909310"/>
          </a:xfrm>
          <a:prstGeom prst="rect">
            <a:avLst/>
          </a:prstGeom>
        </p:spPr>
        <p:txBody>
          <a:bodyPr>
            <a:spAutoFit/>
          </a:bodyPr>
          <a:lstStyle/>
          <a:p>
            <a:pPr algn="just">
              <a:lnSpc>
                <a:spcPct val="150000"/>
              </a:lnSpc>
              <a:spcAft>
                <a:spcPts val="0"/>
              </a:spcAft>
              <a:tabLst>
                <a:tab pos="1890395" algn="l"/>
              </a:tabLst>
            </a:pPr>
            <a:r>
              <a:rPr lang="en-US" altLang="zh-CN" sz="2800" kern="100" dirty="0" smtClean="0">
                <a:latin typeface="Times New Roman"/>
                <a:ea typeface="华文细黑"/>
                <a:cs typeface="Courier New"/>
              </a:rPr>
              <a:t>(15)NH</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F</a:t>
            </a:r>
            <a:r>
              <a:rPr lang="zh-CN" altLang="zh-CN" sz="2800" kern="100" dirty="0">
                <a:latin typeface="Times New Roman"/>
                <a:ea typeface="华文细黑"/>
                <a:cs typeface="Times New Roman"/>
              </a:rPr>
              <a:t>水溶液中含有</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，因此</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溶液不能存放于玻璃试剂瓶中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3B)</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(16)</a:t>
            </a:r>
            <a:r>
              <a:rPr lang="zh-CN" altLang="zh-CN" sz="2800" kern="100" dirty="0">
                <a:latin typeface="Times New Roman"/>
                <a:ea typeface="华文细黑"/>
                <a:cs typeface="Times New Roman"/>
              </a:rPr>
              <a:t>可燃冰主要是甲烷与水在低温高压下形成的水合物晶体，因此可存在于海底</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3C)</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(17)</a:t>
            </a:r>
            <a:r>
              <a:rPr lang="zh-CN" altLang="zh-CN" sz="2800" kern="100" dirty="0">
                <a:latin typeface="Times New Roman"/>
                <a:ea typeface="华文细黑"/>
                <a:cs typeface="Times New Roman"/>
              </a:rPr>
              <a:t>可用蘸浓盐酸的棉棒检验输送氨气的管道是否漏气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7B)</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(18)</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漂白纸浆和草帽辫</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广东理综，</a:t>
            </a:r>
            <a:r>
              <a:rPr lang="en-US" altLang="zh-CN" sz="2800" kern="100" dirty="0">
                <a:latin typeface="Times New Roman"/>
                <a:ea typeface="华文细黑"/>
                <a:cs typeface="Courier New"/>
              </a:rPr>
              <a:t>11A</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 name="矩形 1"/>
          <p:cNvSpPr/>
          <p:nvPr/>
        </p:nvSpPr>
        <p:spPr>
          <a:xfrm>
            <a:off x="11168091" y="708620"/>
            <a:ext cx="543739" cy="637675"/>
          </a:xfrm>
          <a:prstGeom prst="rect">
            <a:avLst/>
          </a:prstGeom>
        </p:spPr>
        <p:txBody>
          <a:bodyPr wrap="none">
            <a:spAutoFit/>
          </a:bodyPr>
          <a:lstStyle/>
          <a:p>
            <a:pPr>
              <a:lnSpc>
                <a:spcPct val="150000"/>
              </a:lnSpc>
              <a:tabLst>
                <a:tab pos="1890395" algn="l"/>
              </a:tabLst>
            </a:pPr>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4" name="矩形 3"/>
          <p:cNvSpPr/>
          <p:nvPr/>
        </p:nvSpPr>
        <p:spPr>
          <a:xfrm>
            <a:off x="1558702" y="2745214"/>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5" name="矩形 4"/>
          <p:cNvSpPr/>
          <p:nvPr/>
        </p:nvSpPr>
        <p:spPr>
          <a:xfrm>
            <a:off x="8863835" y="3987728"/>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6" name="矩形 5"/>
          <p:cNvSpPr/>
          <p:nvPr/>
        </p:nvSpPr>
        <p:spPr>
          <a:xfrm>
            <a:off x="4903395" y="5332857"/>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2"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904946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P spid="4" grpId="0"/>
      <p:bldP spid="4" grpId="1"/>
      <p:bldP spid="5" grpId="0"/>
      <p:bldP spid="5" grpId="1"/>
      <p:bldP spid="6" grpId="0"/>
      <p:bldP spid="6"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9832" y="693490"/>
            <a:ext cx="11524006" cy="3970318"/>
          </a:xfrm>
          <a:prstGeom prst="rect">
            <a:avLst/>
          </a:prstGeom>
        </p:spPr>
        <p:txBody>
          <a:bodyPr>
            <a:spAutoFit/>
          </a:bodyPr>
          <a:lstStyle/>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(19)</a:t>
            </a:r>
            <a:r>
              <a:rPr lang="zh-CN" altLang="zh-CN" sz="2800" kern="100" dirty="0">
                <a:solidFill>
                  <a:prstClr val="black"/>
                </a:solidFill>
                <a:latin typeface="Times New Roman"/>
                <a:ea typeface="华文细黑"/>
                <a:cs typeface="Times New Roman"/>
              </a:rPr>
              <a:t>用硫酸清洗锅炉中的水垢</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广东理综，</a:t>
            </a:r>
            <a:r>
              <a:rPr lang="en-US" altLang="zh-CN" sz="2800" kern="100" dirty="0">
                <a:solidFill>
                  <a:prstClr val="black"/>
                </a:solidFill>
                <a:latin typeface="Times New Roman"/>
                <a:ea typeface="华文细黑"/>
                <a:cs typeface="Courier New"/>
              </a:rPr>
              <a:t>11B)</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(20)</a:t>
            </a:r>
            <a:r>
              <a:rPr lang="zh-CN" altLang="zh-CN" sz="2800" kern="100" dirty="0">
                <a:solidFill>
                  <a:prstClr val="black"/>
                </a:solidFill>
                <a:latin typeface="Times New Roman"/>
                <a:ea typeface="华文细黑"/>
                <a:cs typeface="Times New Roman"/>
              </a:rPr>
              <a:t>用</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zh-CN" altLang="zh-CN" sz="2800" kern="100" dirty="0">
                <a:solidFill>
                  <a:prstClr val="black"/>
                </a:solidFill>
                <a:latin typeface="Times New Roman"/>
                <a:ea typeface="华文细黑"/>
                <a:cs typeface="Times New Roman"/>
              </a:rPr>
              <a:t>作沉淀剂，除去废水中的</a:t>
            </a:r>
            <a:r>
              <a:rPr lang="en-US" altLang="zh-CN" sz="2800" kern="100" dirty="0">
                <a:solidFill>
                  <a:prstClr val="black"/>
                </a:solidFill>
                <a:latin typeface="Times New Roman"/>
                <a:ea typeface="华文细黑"/>
                <a:cs typeface="Courier New"/>
              </a:rPr>
              <a:t>Cu</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Hg</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广东理综，</a:t>
            </a:r>
            <a:r>
              <a:rPr lang="en-US" altLang="zh-CN" sz="2800" kern="100" dirty="0">
                <a:solidFill>
                  <a:prstClr val="black"/>
                </a:solidFill>
                <a:latin typeface="Times New Roman"/>
                <a:ea typeface="华文细黑"/>
                <a:cs typeface="Courier New"/>
              </a:rPr>
              <a:t>11D)</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(21)</a:t>
            </a:r>
            <a:r>
              <a:rPr lang="zh-CN" altLang="zh-CN" sz="2800" kern="100" dirty="0">
                <a:solidFill>
                  <a:prstClr val="black"/>
                </a:solidFill>
                <a:latin typeface="Times New Roman"/>
                <a:ea typeface="华文细黑"/>
                <a:cs typeface="Times New Roman"/>
              </a:rPr>
              <a:t>石英只能用于生产光导纤维</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a:p>
            <a:pPr lvl="0" algn="r">
              <a:lnSpc>
                <a:spcPct val="150000"/>
              </a:lnSpc>
              <a:tabLst>
                <a:tab pos="1890395" algn="l"/>
              </a:tabLst>
            </a:pPr>
            <a:r>
              <a:rPr lang="en-US" altLang="zh-CN" sz="2800" kern="100" dirty="0">
                <a:solidFill>
                  <a:prstClr val="black"/>
                </a:solidFill>
                <a:latin typeface="Times New Roman"/>
                <a:ea typeface="华文细黑"/>
                <a:cs typeface="Courier New"/>
              </a:rPr>
              <a:t>(2013·</a:t>
            </a:r>
            <a:r>
              <a:rPr lang="zh-CN" altLang="zh-CN" sz="2800" kern="100" dirty="0">
                <a:solidFill>
                  <a:prstClr val="black"/>
                </a:solidFill>
                <a:latin typeface="Times New Roman"/>
                <a:ea typeface="华文细黑"/>
                <a:cs typeface="Times New Roman"/>
              </a:rPr>
              <a:t>福建理综，</a:t>
            </a:r>
            <a:r>
              <a:rPr lang="en-US" altLang="zh-CN" sz="2800" kern="100" dirty="0">
                <a:solidFill>
                  <a:prstClr val="black"/>
                </a:solidFill>
                <a:latin typeface="Times New Roman"/>
                <a:ea typeface="华文细黑"/>
                <a:cs typeface="Courier New"/>
              </a:rPr>
              <a:t>6A)</a:t>
            </a:r>
            <a:endParaRPr lang="zh-CN" altLang="zh-CN" sz="2800" kern="100" dirty="0">
              <a:solidFill>
                <a:prstClr val="black"/>
              </a:solidFill>
              <a:latin typeface="宋体"/>
              <a:cs typeface="Courier New"/>
            </a:endParaRPr>
          </a:p>
        </p:txBody>
      </p:sp>
      <p:sp>
        <p:nvSpPr>
          <p:cNvPr id="7" name="矩形 6"/>
          <p:cNvSpPr/>
          <p:nvPr/>
        </p:nvSpPr>
        <p:spPr>
          <a:xfrm>
            <a:off x="5087094" y="850598"/>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8" name="矩形 7"/>
          <p:cNvSpPr/>
          <p:nvPr/>
        </p:nvSpPr>
        <p:spPr>
          <a:xfrm>
            <a:off x="8071747" y="2157344"/>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0" name="矩形 9"/>
          <p:cNvSpPr/>
          <p:nvPr/>
        </p:nvSpPr>
        <p:spPr>
          <a:xfrm>
            <a:off x="5395446" y="3416598"/>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8733293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7" grpId="0"/>
      <p:bldP spid="7" grpId="1"/>
      <p:bldP spid="8" grpId="0"/>
      <p:bldP spid="8" grpId="1"/>
      <p:bldP spid="10" grpId="0"/>
      <p:bldP spid="10"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91200" y="829016"/>
            <a:ext cx="11524006" cy="131620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2.(2015·</a:t>
            </a:r>
            <a:r>
              <a:rPr lang="zh-CN" altLang="zh-CN" sz="2800" kern="100" dirty="0">
                <a:latin typeface="Times New Roman"/>
                <a:ea typeface="华文细黑"/>
                <a:cs typeface="Times New Roman"/>
              </a:rPr>
              <a:t>北京理综，</a:t>
            </a:r>
            <a:r>
              <a:rPr lang="en-US" altLang="zh-CN" sz="2800" kern="100" dirty="0">
                <a:latin typeface="Times New Roman"/>
                <a:ea typeface="华文细黑"/>
              </a:rPr>
              <a:t>6)</a:t>
            </a:r>
            <a:r>
              <a:rPr lang="zh-CN" altLang="zh-CN" sz="2800" kern="100" dirty="0">
                <a:latin typeface="Times New Roman"/>
                <a:ea typeface="华文细黑"/>
                <a:cs typeface="Times New Roman"/>
              </a:rPr>
              <a:t>下列有关我国古代技术应用中，其工作原理不涉及化学反应的是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4015145689"/>
              </p:ext>
            </p:extLst>
          </p:nvPr>
        </p:nvGraphicFramePr>
        <p:xfrm>
          <a:off x="307566" y="2289241"/>
          <a:ext cx="11274968" cy="3672408"/>
        </p:xfrm>
        <a:graphic>
          <a:graphicData uri="http://schemas.openxmlformats.org/drawingml/2006/table">
            <a:tbl>
              <a:tblPr/>
              <a:tblGrid>
                <a:gridCol w="2818742"/>
                <a:gridCol w="2724748"/>
                <a:gridCol w="2912736"/>
                <a:gridCol w="2818742"/>
              </a:tblGrid>
              <a:tr h="792088">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A.</a:t>
                      </a:r>
                      <a:r>
                        <a:rPr lang="zh-CN" sz="2800" kern="100" baseline="0" dirty="0">
                          <a:effectLst/>
                          <a:latin typeface="Times New Roman"/>
                          <a:ea typeface="华文细黑"/>
                          <a:cs typeface="Times New Roman"/>
                        </a:rPr>
                        <a:t>火药使用</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B.</a:t>
                      </a:r>
                      <a:r>
                        <a:rPr lang="zh-CN" sz="2800" kern="100" baseline="0" dirty="0">
                          <a:effectLst/>
                          <a:latin typeface="Times New Roman"/>
                          <a:ea typeface="华文细黑"/>
                          <a:cs typeface="Times New Roman"/>
                        </a:rPr>
                        <a:t>粮食酿酒</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C.</a:t>
                      </a:r>
                      <a:r>
                        <a:rPr lang="zh-CN" sz="2800" kern="100" baseline="0">
                          <a:effectLst/>
                          <a:latin typeface="Times New Roman"/>
                          <a:ea typeface="华文细黑"/>
                          <a:cs typeface="Times New Roman"/>
                        </a:rPr>
                        <a:t>转轮排字</a:t>
                      </a:r>
                      <a:endParaRPr lang="zh-CN" sz="2800" kern="100" baseline="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D.</a:t>
                      </a:r>
                      <a:r>
                        <a:rPr lang="zh-CN" sz="2800" kern="100" baseline="0">
                          <a:effectLst/>
                          <a:latin typeface="Times New Roman"/>
                          <a:ea typeface="华文细黑"/>
                          <a:cs typeface="Times New Roman"/>
                        </a:rPr>
                        <a:t>铁的冶炼</a:t>
                      </a:r>
                      <a:endParaRPr lang="zh-CN" sz="2800" kern="100" baseline="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0">
                <a:tc>
                  <a:txBody>
                    <a:bodyPr/>
                    <a:lstStyle/>
                    <a:p>
                      <a:pPr algn="ctr">
                        <a:lnSpc>
                          <a:spcPct val="150000"/>
                        </a:lnSpc>
                        <a:spcAft>
                          <a:spcPts val="0"/>
                        </a:spcAft>
                        <a:tabLst>
                          <a:tab pos="1890395" algn="l"/>
                        </a:tabLst>
                      </a:pPr>
                      <a:endParaRPr lang="en-US" sz="2800" kern="100" baseline="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en-US" sz="2800" kern="100" baseline="0" dirty="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en-US" sz="2800" kern="100" baseline="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en-US" sz="2800" kern="100" baseline="0" dirty="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36872" name="Picture 8" descr="C:\Users\Administrator\Desktop\人教版 化学\HX42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792" y="3574514"/>
            <a:ext cx="2206102" cy="1997778"/>
          </a:xfrm>
          <a:prstGeom prst="rect">
            <a:avLst/>
          </a:prstGeom>
          <a:noFill/>
          <a:extLst>
            <a:ext uri="{909E8E84-426E-40DD-AFC4-6F175D3DCCD1}">
              <a14:hiddenFill xmlns:a14="http://schemas.microsoft.com/office/drawing/2010/main">
                <a:solidFill>
                  <a:srgbClr val="FFFFFF"/>
                </a:solidFill>
              </a14:hiddenFill>
            </a:ext>
          </a:extLst>
        </p:spPr>
      </p:pic>
      <p:pic>
        <p:nvPicPr>
          <p:cNvPr id="36871" name="Picture 7" descr="C:\Users\Administrator\Desktop\人教版 化学\HX42B.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568" y="3603831"/>
            <a:ext cx="2334304" cy="1997778"/>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C:\Users\Administrator\Desktop\人教版 化学\HX42C.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975" y="3485504"/>
            <a:ext cx="2175798" cy="2175798"/>
          </a:xfrm>
          <a:prstGeom prst="rect">
            <a:avLst/>
          </a:prstGeom>
          <a:noFill/>
          <a:extLst>
            <a:ext uri="{909E8E84-426E-40DD-AFC4-6F175D3DCCD1}">
              <a14:hiddenFill xmlns:a14="http://schemas.microsoft.com/office/drawing/2010/main">
                <a:solidFill>
                  <a:srgbClr val="FFFFFF"/>
                </a:solidFill>
              </a14:hiddenFill>
            </a:ext>
          </a:extLst>
        </p:spPr>
      </p:pic>
      <p:pic>
        <p:nvPicPr>
          <p:cNvPr id="36869" name="Picture 5" descr="C:\Users\Administrator\Desktop\人教版 化学\HX42.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3101" y="3533955"/>
            <a:ext cx="2373500" cy="20788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1">
            <a:hlinkClick r:id="rId6"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7"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8"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9"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65478" y="837506"/>
            <a:ext cx="11074344" cy="3970318"/>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项，火药在适当条件下自身迅速燃烧生成大量气体，此过程涉及化学变化</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项，粮食酿酒经历了淀粉</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葡萄糖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乙醇的化学变化过程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项，转轮排字过程中没有新物质生成，不涉及化学反应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项，铁的冶炼是利用氧化还原反应，将铁元素还原为铁单质的过程。</a:t>
            </a:r>
            <a:endParaRPr lang="zh-CN" altLang="zh-CN" sz="105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1050" b="1" kern="100" dirty="0">
              <a:solidFill>
                <a:schemeClr val="accent6">
                  <a:lumMod val="75000"/>
                </a:schemeClr>
              </a:solidFill>
              <a:effectLst/>
              <a:latin typeface="宋体"/>
              <a:cs typeface="Courier New"/>
            </a:endParaRPr>
          </a:p>
        </p:txBody>
      </p:sp>
      <p:sp>
        <p:nvSpPr>
          <p:cNvPr id="8"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41807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0340" y="621482"/>
            <a:ext cx="11733225" cy="6084462"/>
          </a:xfrm>
          <a:prstGeom prst="rect">
            <a:avLst/>
          </a:prstGeom>
        </p:spPr>
        <p:txBody>
          <a:bodyPr wrap="square" lIns="121898" tIns="60948" rIns="121898" bIns="60948">
            <a:spAutoFit/>
          </a:bodyPr>
          <a:lstStyle/>
          <a:p>
            <a:pPr algn="just">
              <a:lnSpc>
                <a:spcPct val="135000"/>
              </a:lnSpc>
              <a:spcAft>
                <a:spcPts val="0"/>
              </a:spcAft>
              <a:tabLst>
                <a:tab pos="1890395" algn="l"/>
              </a:tabLst>
            </a:pPr>
            <a:r>
              <a:rPr lang="en-US" altLang="zh-CN" sz="2800" kern="100" dirty="0">
                <a:latin typeface="Times New Roman"/>
                <a:ea typeface="华文细黑"/>
                <a:cs typeface="Courier New"/>
              </a:rPr>
              <a:t>3.(2015·</a:t>
            </a:r>
            <a:r>
              <a:rPr lang="zh-CN" altLang="zh-CN" sz="2800" kern="100" dirty="0">
                <a:latin typeface="Times New Roman"/>
                <a:ea typeface="华文细黑"/>
                <a:cs typeface="Times New Roman"/>
              </a:rPr>
              <a:t>重庆理综，</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中华民族有着光辉灿烂的发明史。下列发明创造不涉及化学反应的是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35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用胆矾炼铜</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用铁矿石炼铁</a:t>
            </a:r>
            <a:endParaRPr lang="zh-CN" altLang="zh-CN" sz="2800" kern="100" dirty="0">
              <a:latin typeface="宋体"/>
              <a:cs typeface="Courier New"/>
            </a:endParaRPr>
          </a:p>
          <a:p>
            <a:pPr algn="just">
              <a:lnSpc>
                <a:spcPct val="135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烧结粘土制陶瓷</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打磨磁石制指南针</a:t>
            </a:r>
            <a:endParaRPr lang="zh-CN" altLang="zh-CN" sz="2800" kern="100" dirty="0">
              <a:latin typeface="宋体"/>
              <a:cs typeface="Courier New"/>
            </a:endParaRPr>
          </a:p>
          <a:p>
            <a:pPr algn="just">
              <a:lnSpc>
                <a:spcPct val="135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项，用胆矾炼铜，即由</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，铜元素被还原，有新物质生成，发生化学反应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50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项，用铁矿石炼铁，即由</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生成铁，铁元素被还原，有新物质生成，发生化学反应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5000"/>
              </a:lnSpc>
              <a:spcAft>
                <a:spcPts val="0"/>
              </a:spcAft>
              <a:tabLst>
                <a:tab pos="1890395" algn="l"/>
              </a:tabLs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项，陶瓷是以粘土为原料高温烧结而成，发生化学反应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5000"/>
              </a:lnSpc>
              <a:spcAft>
                <a:spcPts val="0"/>
              </a:spcAft>
              <a:tabLst>
                <a:tab pos="1890395" algn="l"/>
              </a:tabLs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项，打磨磁石制指南针，只是物质外形改变，不涉及化学反应。</a:t>
            </a:r>
            <a:endParaRPr lang="zh-CN" altLang="zh-CN" sz="2800" kern="100" dirty="0">
              <a:effectLst/>
              <a:latin typeface="宋体"/>
              <a:cs typeface="Courier New"/>
            </a:endParaRPr>
          </a:p>
        </p:txBody>
      </p:sp>
      <p:sp>
        <p:nvSpPr>
          <p:cNvPr id="2" name="矩形 1"/>
          <p:cNvSpPr/>
          <p:nvPr/>
        </p:nvSpPr>
        <p:spPr>
          <a:xfrm>
            <a:off x="3008495" y="1192696"/>
            <a:ext cx="444352" cy="656846"/>
          </a:xfrm>
          <a:prstGeom prst="rect">
            <a:avLst/>
          </a:prstGeom>
        </p:spPr>
        <p:txBody>
          <a:bodyPr wrap="none">
            <a:spAutoFit/>
          </a:bodyPr>
          <a:lstStyle/>
          <a:p>
            <a:pPr lvl="0" algn="just">
              <a:lnSpc>
                <a:spcPct val="150000"/>
              </a:lnSpc>
              <a:tabLst>
                <a:tab pos="1890395" algn="l"/>
              </a:tabLst>
            </a:pPr>
            <a:r>
              <a:rPr lang="en-US" altLang="zh-CN" sz="2800" kern="100" dirty="0" smtClean="0">
                <a:solidFill>
                  <a:schemeClr val="accent6">
                    <a:lumMod val="75000"/>
                  </a:schemeClr>
                </a:solidFill>
                <a:latin typeface="Times New Roman"/>
                <a:ea typeface="华文细黑"/>
                <a:cs typeface="Courier New"/>
              </a:rPr>
              <a:t>D</a:t>
            </a:r>
            <a:endParaRPr lang="zh-CN" altLang="zh-CN" sz="1050" kern="100" dirty="0">
              <a:solidFill>
                <a:schemeClr val="accent6">
                  <a:lumMod val="75000"/>
                </a:schemeClr>
              </a:solidFill>
              <a:latin typeface="宋体"/>
              <a:cs typeface="Courier New"/>
            </a:endParaRPr>
          </a:p>
        </p:txBody>
      </p:sp>
      <p:sp>
        <p:nvSpPr>
          <p:cNvPr id="9"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animEffect transition="in" filter="blinds(horizontal)">
                                      <p:cBhvr>
                                        <p:cTn id="7" dur="500"/>
                                        <p:tgtEl>
                                          <p:spTgt spid="1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xEl>
                                              <p:pRg st="4" end="4"/>
                                            </p:txEl>
                                          </p:spTgt>
                                        </p:tgtEl>
                                        <p:attrNameLst>
                                          <p:attrName>style.visibility</p:attrName>
                                        </p:attrNameLst>
                                      </p:cBhvr>
                                      <p:to>
                                        <p:strVal val="visible"/>
                                      </p:to>
                                    </p:set>
                                    <p:animEffect transition="in" filter="blinds(horizontal)">
                                      <p:cBhvr>
                                        <p:cTn id="12" dur="500"/>
                                        <p:tgtEl>
                                          <p:spTgt spid="1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xEl>
                                              <p:pRg st="5" end="5"/>
                                            </p:txEl>
                                          </p:spTgt>
                                        </p:tgtEl>
                                        <p:attrNameLst>
                                          <p:attrName>style.visibility</p:attrName>
                                        </p:attrNameLst>
                                      </p:cBhvr>
                                      <p:to>
                                        <p:strVal val="visible"/>
                                      </p:to>
                                    </p:set>
                                    <p:animEffect transition="in" filter="blinds(horizontal)">
                                      <p:cBhvr>
                                        <p:cTn id="17" dur="500"/>
                                        <p:tgtEl>
                                          <p:spTgt spid="1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xEl>
                                              <p:pRg st="6" end="6"/>
                                            </p:txEl>
                                          </p:spTgt>
                                        </p:tgtEl>
                                        <p:attrNameLst>
                                          <p:attrName>style.visibility</p:attrName>
                                        </p:attrNameLst>
                                      </p:cBhvr>
                                      <p:to>
                                        <p:strVal val="visible"/>
                                      </p:to>
                                    </p:set>
                                    <p:animEffect transition="in" filter="blinds(horizontal)">
                                      <p:cBhvr>
                                        <p:cTn id="22" dur="500"/>
                                        <p:tgtEl>
                                          <p:spTgt spid="1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3">
                                            <p:txEl>
                                              <p:pRg st="3" end="3"/>
                                            </p:txEl>
                                          </p:spTgt>
                                        </p:tgtEl>
                                      </p:cBhvr>
                                    </p:animEffect>
                                    <p:set>
                                      <p:cBhvr>
                                        <p:cTn id="32" dur="1" fill="hold">
                                          <p:stCondLst>
                                            <p:cond delay="499"/>
                                          </p:stCondLst>
                                        </p:cTn>
                                        <p:tgtEl>
                                          <p:spTgt spid="13">
                                            <p:txEl>
                                              <p:pRg st="3" end="3"/>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3">
                                            <p:txEl>
                                              <p:pRg st="4" end="4"/>
                                            </p:txEl>
                                          </p:spTgt>
                                        </p:tgtEl>
                                      </p:cBhvr>
                                    </p:animEffect>
                                    <p:set>
                                      <p:cBhvr>
                                        <p:cTn id="35" dur="1" fill="hold">
                                          <p:stCondLst>
                                            <p:cond delay="499"/>
                                          </p:stCondLst>
                                        </p:cTn>
                                        <p:tgtEl>
                                          <p:spTgt spid="13">
                                            <p:txEl>
                                              <p:pRg st="4" end="4"/>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xEl>
                                              <p:pRg st="5" end="5"/>
                                            </p:txEl>
                                          </p:spTgt>
                                        </p:tgtEl>
                                      </p:cBhvr>
                                    </p:animEffect>
                                    <p:set>
                                      <p:cBhvr>
                                        <p:cTn id="38" dur="1" fill="hold">
                                          <p:stCondLst>
                                            <p:cond delay="499"/>
                                          </p:stCondLst>
                                        </p:cTn>
                                        <p:tgtEl>
                                          <p:spTgt spid="13">
                                            <p:txEl>
                                              <p:pRg st="5" end="5"/>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3">
                                            <p:txEl>
                                              <p:pRg st="6" end="6"/>
                                            </p:txEl>
                                          </p:spTgt>
                                        </p:tgtEl>
                                      </p:cBhvr>
                                    </p:animEffect>
                                    <p:set>
                                      <p:cBhvr>
                                        <p:cTn id="41" dur="1" fill="hold">
                                          <p:stCondLst>
                                            <p:cond delay="499"/>
                                          </p:stCondLst>
                                        </p:cTn>
                                        <p:tgtEl>
                                          <p:spTgt spid="13">
                                            <p:txEl>
                                              <p:pRg st="6" end="6"/>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2" grpId="0"/>
      <p:bldP spid="2"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6341" y="765498"/>
            <a:ext cx="11185087" cy="3522375"/>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4.(2014·</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下列过程没有发生化学反应的是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用活性炭去除冰箱中的异味</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用热碱水清除炊具上残留的油污</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用浸泡过高锰酸钾溶液的硅藻土保鲜水果</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用含硅胶、铁粉的透气小袋与食品一起密封</a:t>
            </a:r>
            <a:r>
              <a:rPr lang="zh-CN" altLang="zh-CN" sz="2800" kern="100" dirty="0" smtClean="0">
                <a:latin typeface="Times New Roman"/>
                <a:ea typeface="华文细黑"/>
                <a:cs typeface="Times New Roman"/>
              </a:rPr>
              <a:t>包装</a:t>
            </a:r>
            <a:endParaRPr lang="zh-CN" altLang="zh-CN" sz="2800" kern="100" dirty="0">
              <a:latin typeface="宋体"/>
              <a:cs typeface="Courier New"/>
            </a:endParaRPr>
          </a:p>
        </p:txBody>
      </p:sp>
      <p:sp>
        <p:nvSpPr>
          <p:cNvPr id="5" name="Rectangle 4"/>
          <p:cNvSpPr>
            <a:spLocks noChangeArrowheads="1"/>
          </p:cNvSpPr>
          <p:nvPr/>
        </p:nvSpPr>
        <p:spPr bwMode="auto">
          <a:xfrm>
            <a:off x="0" y="11430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23" name="圆角矩形 22">
            <a:hlinkClick r:id="rId7" action="ppaction://hlinksldjump"/>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245805" y="646508"/>
            <a:ext cx="11617054" cy="5940063"/>
          </a:xfrm>
          <a:prstGeom prst="rect">
            <a:avLst/>
          </a:prstGeom>
        </p:spPr>
        <p:txBody>
          <a:bodyPr wrap="square" lIns="121898" tIns="60948" rIns="121898" bIns="60948">
            <a:spAutoFit/>
          </a:bodyPr>
          <a:lstStyle/>
          <a:p>
            <a:pPr lvl="0" algn="just">
              <a:lnSpc>
                <a:spcPct val="150000"/>
              </a:lnSpc>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项，活性炭具有吸附性，能够吸附冰箱中的异味，发生的是物理变化，故正确</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项，油污属于酯类物质，可以在热碱水条件下发生水解反应生成醇和有机盐，属于化学变化，故不正确</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项，该过程利用的是酸性高锰酸钾溶液氧化水果产生的乙烯，属于化学变化，故不正确</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项，硅胶起吸水作用，铁粉起还原剂作用，防止食物被氧化，属于化学变化，故不正确</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宋体"/>
              <a:cs typeface="Courier New"/>
            </a:endParaRPr>
          </a:p>
        </p:txBody>
      </p:sp>
      <p:sp>
        <p:nvSpPr>
          <p:cNvPr id="9" name="Rectangle 21">
            <a:hlinkClick r:id="rId2" action="ppaction://hlinksldjump"/>
          </p:cNvPr>
          <p:cNvSpPr>
            <a:spLocks noChangeArrowheads="1"/>
          </p:cNvSpPr>
          <p:nvPr/>
        </p:nvSpPr>
        <p:spPr bwMode="auto">
          <a:xfrm>
            <a:off x="9952886" y="117623"/>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10455064" y="117623"/>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4" action="ppaction://hlinksldjump"/>
          </p:cNvPr>
          <p:cNvSpPr>
            <a:spLocks noChangeArrowheads="1"/>
          </p:cNvSpPr>
          <p:nvPr/>
        </p:nvSpPr>
        <p:spPr bwMode="auto">
          <a:xfrm>
            <a:off x="10933100" y="117623"/>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5" action="ppaction://hlinksldjump"/>
          </p:cNvPr>
          <p:cNvSpPr>
            <a:spLocks noChangeArrowheads="1"/>
          </p:cNvSpPr>
          <p:nvPr/>
        </p:nvSpPr>
        <p:spPr bwMode="auto">
          <a:xfrm>
            <a:off x="11386994" y="117623"/>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1246566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750"/>
                                        <p:tgtEl>
                                          <p:spTgt spid="1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blinds(horizontal)">
                                      <p:cBhvr>
                                        <p:cTn id="15" dur="750"/>
                                        <p:tgtEl>
                                          <p:spTgt spid="10">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blinds(horizontal)">
                                      <p:cBhvr>
                                        <p:cTn id="19" dur="750"/>
                                        <p:tgtEl>
                                          <p:spTgt spid="10">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blinds(horizontal)">
                                      <p:cBhvr>
                                        <p:cTn id="23" dur="75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2558" y="261442"/>
            <a:ext cx="11502034" cy="5211146"/>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判断下列说法是否正确，若不正确，说明理由。</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元素在自然界中的存在形式有原子、分子或离子</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在化学变化中，分子可以再分，离子和原子不可以再分</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同一种元素可能有多种不同原子，同一种原子也可能形成不同的离子</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原子与该原子形成的离子相对原子质量几乎相等</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由同一种元素组成的物质一定是同一种物质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物质的化学性质一定是由分子保持的</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⑦</a:t>
            </a:r>
            <a:r>
              <a:rPr lang="zh-CN" altLang="zh-CN" sz="2800" kern="100" dirty="0">
                <a:latin typeface="Times New Roman"/>
                <a:ea typeface="华文细黑"/>
                <a:cs typeface="Times New Roman"/>
              </a:rPr>
              <a:t>质子数、中子数和电子数都相同的粒子一定是同一种</a:t>
            </a:r>
            <a:r>
              <a:rPr lang="zh-CN" altLang="zh-CN" sz="2800" kern="100" dirty="0" smtClean="0">
                <a:latin typeface="Times New Roman"/>
                <a:ea typeface="华文细黑"/>
                <a:cs typeface="Times New Roman"/>
              </a:rPr>
              <a:t>粒子</a:t>
            </a:r>
            <a:endParaRPr lang="zh-CN" altLang="zh-CN" sz="2800" kern="100" dirty="0">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乘号 3"/>
          <p:cNvSpPr/>
          <p:nvPr/>
        </p:nvSpPr>
        <p:spPr>
          <a:xfrm>
            <a:off x="9407574" y="1485578"/>
            <a:ext cx="842771" cy="84277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 name="TextBox 1"/>
          <p:cNvSpPr txBox="1"/>
          <p:nvPr/>
        </p:nvSpPr>
        <p:spPr>
          <a:xfrm>
            <a:off x="8215127" y="549474"/>
            <a:ext cx="904415" cy="1323439"/>
          </a:xfrm>
          <a:prstGeom prst="rect">
            <a:avLst/>
          </a:prstGeom>
          <a:noFill/>
        </p:spPr>
        <p:txBody>
          <a:bodyPr wrap="none" rtlCol="0">
            <a:spAutoFit/>
          </a:bodyPr>
          <a:lstStyle/>
          <a:p>
            <a:r>
              <a:rPr lang="zh-CN" altLang="en-US" sz="8000" dirty="0">
                <a:solidFill>
                  <a:srgbClr val="FF0000"/>
                </a:solidFill>
                <a:latin typeface="+mj-ea"/>
                <a:ea typeface="+mj-ea"/>
              </a:rPr>
              <a:t>√</a:t>
            </a:r>
          </a:p>
        </p:txBody>
      </p:sp>
      <p:graphicFrame>
        <p:nvGraphicFramePr>
          <p:cNvPr id="5" name="对象 4"/>
          <p:cNvGraphicFramePr>
            <a:graphicFrameLocks noChangeAspect="1"/>
          </p:cNvGraphicFramePr>
          <p:nvPr>
            <p:extLst>
              <p:ext uri="{D42A27DB-BD31-4B8C-83A1-F6EECF244321}">
                <p14:modId xmlns:p14="http://schemas.microsoft.com/office/powerpoint/2010/main" val="1173563542"/>
              </p:ext>
            </p:extLst>
          </p:nvPr>
        </p:nvGraphicFramePr>
        <p:xfrm>
          <a:off x="10415686" y="1343620"/>
          <a:ext cx="1747752" cy="1366094"/>
        </p:xfrm>
        <a:graphic>
          <a:graphicData uri="http://schemas.openxmlformats.org/presentationml/2006/ole">
            <mc:AlternateContent xmlns:mc="http://schemas.openxmlformats.org/markup-compatibility/2006">
              <mc:Choice xmlns:v="urn:schemas-microsoft-com:vml" Requires="v">
                <p:oleObj spid="_x0000_s44047" name="文档" r:id="rId3" imgW="915612" imgH="716100" progId="Word.Document.12">
                  <p:embed/>
                </p:oleObj>
              </mc:Choice>
              <mc:Fallback>
                <p:oleObj name="文档" r:id="rId3" imgW="915612" imgH="716100" progId="Word.Document.12">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5686" y="1343620"/>
                        <a:ext cx="1747752" cy="1366094"/>
                      </a:xfrm>
                      <a:prstGeom prst="rect">
                        <a:avLst/>
                      </a:prstGeom>
                      <a:noFill/>
                      <a:ln>
                        <a:noFill/>
                      </a:ln>
                    </p:spPr>
                  </p:pic>
                </p:oleObj>
              </mc:Fallback>
            </mc:AlternateContent>
          </a:graphicData>
        </a:graphic>
      </p:graphicFrame>
      <p:sp>
        <p:nvSpPr>
          <p:cNvPr id="8" name="TextBox 7"/>
          <p:cNvSpPr txBox="1"/>
          <p:nvPr/>
        </p:nvSpPr>
        <p:spPr>
          <a:xfrm>
            <a:off x="11063758" y="2333537"/>
            <a:ext cx="904415" cy="1323439"/>
          </a:xfrm>
          <a:prstGeom prst="rect">
            <a:avLst/>
          </a:prstGeom>
          <a:noFill/>
        </p:spPr>
        <p:txBody>
          <a:bodyPr wrap="none" rtlCol="0">
            <a:spAutoFit/>
          </a:bodyPr>
          <a:lstStyle/>
          <a:p>
            <a:r>
              <a:rPr lang="zh-CN" altLang="en-US" sz="8000" dirty="0">
                <a:solidFill>
                  <a:srgbClr val="FF0000"/>
                </a:solidFill>
                <a:latin typeface="+mj-ea"/>
                <a:ea typeface="+mj-ea"/>
              </a:rPr>
              <a:t>√</a:t>
            </a:r>
          </a:p>
        </p:txBody>
      </p:sp>
      <p:sp>
        <p:nvSpPr>
          <p:cNvPr id="9" name="TextBox 8"/>
          <p:cNvSpPr txBox="1"/>
          <p:nvPr/>
        </p:nvSpPr>
        <p:spPr>
          <a:xfrm>
            <a:off x="8143119" y="2826435"/>
            <a:ext cx="904415" cy="1323439"/>
          </a:xfrm>
          <a:prstGeom prst="rect">
            <a:avLst/>
          </a:prstGeom>
          <a:noFill/>
        </p:spPr>
        <p:txBody>
          <a:bodyPr wrap="none" rtlCol="0">
            <a:spAutoFit/>
          </a:bodyPr>
          <a:lstStyle/>
          <a:p>
            <a:r>
              <a:rPr lang="zh-CN" altLang="en-US" sz="8000" dirty="0">
                <a:solidFill>
                  <a:srgbClr val="FF0000"/>
                </a:solidFill>
                <a:latin typeface="+mj-ea"/>
                <a:ea typeface="+mj-ea"/>
              </a:rPr>
              <a:t>√</a:t>
            </a:r>
          </a:p>
        </p:txBody>
      </p:sp>
      <p:sp>
        <p:nvSpPr>
          <p:cNvPr id="10" name="乘号 9"/>
          <p:cNvSpPr/>
          <p:nvPr/>
        </p:nvSpPr>
        <p:spPr>
          <a:xfrm>
            <a:off x="7535366" y="3611768"/>
            <a:ext cx="842771" cy="84277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乘号 10"/>
          <p:cNvSpPr/>
          <p:nvPr/>
        </p:nvSpPr>
        <p:spPr>
          <a:xfrm>
            <a:off x="6455246" y="4149874"/>
            <a:ext cx="842771" cy="84277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 name="矩形 5"/>
          <p:cNvSpPr/>
          <p:nvPr/>
        </p:nvSpPr>
        <p:spPr>
          <a:xfrm>
            <a:off x="217646" y="5734050"/>
            <a:ext cx="8352928" cy="523220"/>
          </a:xfrm>
          <a:prstGeom prst="rect">
            <a:avLst/>
          </a:prstGeom>
        </p:spPr>
        <p:txBody>
          <a:bodyPr wrap="square">
            <a:spAutoFit/>
          </a:bodyPr>
          <a:lstStyle/>
          <a:p>
            <a:r>
              <a:rPr lang="zh-CN" altLang="zh-CN" sz="2800" b="1" kern="100" dirty="0">
                <a:solidFill>
                  <a:srgbClr val="FF0000"/>
                </a:solidFill>
                <a:latin typeface="Times New Roman"/>
                <a:ea typeface="华文细黑"/>
                <a:cs typeface="Times New Roman"/>
              </a:rPr>
              <a:t>如单质</a:t>
            </a:r>
            <a:r>
              <a:rPr lang="en-US" altLang="zh-CN" sz="2800" b="1" kern="100" dirty="0">
                <a:solidFill>
                  <a:srgbClr val="FF0000"/>
                </a:solidFill>
                <a:latin typeface="Times New Roman"/>
                <a:ea typeface="华文细黑"/>
                <a:cs typeface="Courier New"/>
              </a:rPr>
              <a:t>Fe</a:t>
            </a:r>
            <a:r>
              <a:rPr lang="zh-CN" altLang="zh-CN" sz="2800" b="1" kern="100" dirty="0">
                <a:solidFill>
                  <a:srgbClr val="FF0000"/>
                </a:solidFill>
                <a:latin typeface="Times New Roman"/>
                <a:ea typeface="华文细黑"/>
                <a:cs typeface="Times New Roman"/>
              </a:rPr>
              <a:t>是由原子构成的，化学性质由铁原子</a:t>
            </a:r>
            <a:r>
              <a:rPr lang="zh-CN" altLang="zh-CN" sz="2800" b="1" kern="100" dirty="0" smtClean="0">
                <a:solidFill>
                  <a:srgbClr val="FF0000"/>
                </a:solidFill>
                <a:latin typeface="Times New Roman"/>
                <a:ea typeface="华文细黑"/>
                <a:cs typeface="Times New Roman"/>
              </a:rPr>
              <a:t>保持</a:t>
            </a:r>
            <a:r>
              <a:rPr lang="zh-CN" altLang="en-US" sz="2800" b="1" kern="1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13" name="乘号 12"/>
          <p:cNvSpPr/>
          <p:nvPr/>
        </p:nvSpPr>
        <p:spPr>
          <a:xfrm>
            <a:off x="9623598" y="4723659"/>
            <a:ext cx="842771" cy="84277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矩形 13"/>
          <p:cNvSpPr/>
          <p:nvPr/>
        </p:nvSpPr>
        <p:spPr>
          <a:xfrm>
            <a:off x="9263558" y="5518026"/>
            <a:ext cx="2053767" cy="584775"/>
          </a:xfrm>
          <a:prstGeom prst="rect">
            <a:avLst/>
          </a:prstGeom>
        </p:spPr>
        <p:txBody>
          <a:bodyPr wrap="none">
            <a:spAutoFit/>
          </a:bodyPr>
          <a:lstStyle/>
          <a:p>
            <a:r>
              <a:rPr lang="zh-CN" altLang="zh-CN" sz="3200" b="1" kern="100" dirty="0">
                <a:solidFill>
                  <a:srgbClr val="FF0000"/>
                </a:solidFill>
                <a:latin typeface="Times New Roman"/>
                <a:ea typeface="华文细黑"/>
                <a:cs typeface="Times New Roman"/>
              </a:rPr>
              <a:t>如</a:t>
            </a:r>
            <a:r>
              <a:rPr lang="en-US" altLang="zh-CN" sz="3200" b="1" kern="100" dirty="0">
                <a:solidFill>
                  <a:srgbClr val="FF0000"/>
                </a:solidFill>
                <a:latin typeface="Times New Roman"/>
                <a:ea typeface="华文细黑"/>
                <a:cs typeface="Courier New"/>
              </a:rPr>
              <a:t>N</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和</a:t>
            </a:r>
            <a:r>
              <a:rPr lang="en-US" altLang="zh-CN" sz="3200" b="1" kern="100" dirty="0">
                <a:solidFill>
                  <a:srgbClr val="FF0000"/>
                </a:solidFill>
                <a:latin typeface="Times New Roman"/>
                <a:ea typeface="华文细黑"/>
                <a:cs typeface="Courier New"/>
              </a:rPr>
              <a:t>CO</a:t>
            </a:r>
            <a:endParaRPr lang="zh-CN" altLang="en-US" sz="3200" b="1" dirty="0">
              <a:solidFill>
                <a:srgbClr val="FF0000"/>
              </a:solidFill>
            </a:endParaRPr>
          </a:p>
        </p:txBody>
      </p:sp>
      <p:cxnSp>
        <p:nvCxnSpPr>
          <p:cNvPr id="16" name="曲线连接符 15"/>
          <p:cNvCxnSpPr/>
          <p:nvPr/>
        </p:nvCxnSpPr>
        <p:spPr>
          <a:xfrm rot="5400000">
            <a:off x="-265430" y="5251647"/>
            <a:ext cx="1272001" cy="216024"/>
          </a:xfrm>
          <a:prstGeom prst="curvedConnector3">
            <a:avLst>
              <a:gd name="adj1" fmla="val 14627"/>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0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75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arn(inVertical)">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barn(inVertical)">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bldP spid="9" grpId="0"/>
      <p:bldP spid="10" grpId="0" animBg="1"/>
      <p:bldP spid="11" grpId="0" animBg="1"/>
      <p:bldP spid="6" grpId="0"/>
      <p:bldP spid="13" grpId="0" animBg="1"/>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1"/>
          <p:cNvSpPr txBox="1"/>
          <p:nvPr/>
        </p:nvSpPr>
        <p:spPr>
          <a:xfrm>
            <a:off x="3951030" y="2768075"/>
            <a:ext cx="428835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练出高分</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478582" y="751365"/>
            <a:ext cx="11120877" cy="4324261"/>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分类是重要的科学研究方法，下列物质分类错误的是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单质：金刚石、白磷</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酸性氧化物：</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混合物：铝热剂、矿泉水、焦炉气</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同素异形体：</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60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70</a:t>
            </a:r>
            <a:r>
              <a:rPr lang="zh-CN" altLang="zh-CN" sz="2800" kern="100" dirty="0">
                <a:latin typeface="Times New Roman"/>
                <a:ea typeface="华文细黑"/>
                <a:cs typeface="Times New Roman"/>
              </a:rPr>
              <a:t>、金刚石</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不是酸性氧化物。</a:t>
            </a:r>
            <a:endParaRPr lang="zh-CN" altLang="zh-CN" sz="2800" kern="100" dirty="0">
              <a:effectLst/>
              <a:latin typeface="宋体"/>
              <a:cs typeface="Courier New"/>
            </a:endParaRPr>
          </a:p>
        </p:txBody>
      </p:sp>
      <p:sp>
        <p:nvSpPr>
          <p:cNvPr id="2" name="矩形 1"/>
          <p:cNvSpPr/>
          <p:nvPr/>
        </p:nvSpPr>
        <p:spPr>
          <a:xfrm>
            <a:off x="9263558" y="833533"/>
            <a:ext cx="423514"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21"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矩形 2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4" name="圆角矩形 2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376296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xEl>
                                              <p:pRg st="5" end="5"/>
                                            </p:txEl>
                                          </p:spTgt>
                                        </p:tgtEl>
                                        <p:attrNameLst>
                                          <p:attrName>style.visibility</p:attrName>
                                        </p:attrNameLst>
                                      </p:cBhvr>
                                      <p:to>
                                        <p:strVal val="visible"/>
                                      </p:to>
                                    </p:set>
                                    <p:animEffect transition="in" filter="blinds(horizontal)">
                                      <p:cBhvr>
                                        <p:cTn id="7" dur="500"/>
                                        <p:tgtEl>
                                          <p:spTgt spid="20">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0">
                                            <p:txEl>
                                              <p:pRg st="5" end="5"/>
                                            </p:txEl>
                                          </p:spTgt>
                                        </p:tgtEl>
                                      </p:cBhvr>
                                    </p:animEffect>
                                    <p:set>
                                      <p:cBhvr>
                                        <p:cTn id="17" dur="1" fill="hold">
                                          <p:stCondLst>
                                            <p:cond delay="499"/>
                                          </p:stCondLst>
                                        </p:cTn>
                                        <p:tgtEl>
                                          <p:spTgt spid="20">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4"/>
                  </p:tgtEl>
                </p:cond>
              </p:nextCondLst>
            </p:seq>
          </p:childTnLst>
        </p:cTn>
      </p:par>
    </p:tnLst>
    <p:bldLst>
      <p:bldP spid="2" grpId="0"/>
      <p:bldP spid="2"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7645" y="644632"/>
            <a:ext cx="11688154" cy="5909310"/>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分类法是学习化学常用的方法，下列分类方法不正确的是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根据元素原子最外层电子数的多少将元素分为金属元素和非金属元素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根据物质在常温下的状态，可以从硅、硫、铜、铁、氮气中选出氮气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根据组成元素的种类，将纯净物分为单质和化合物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根据酸分子中含有的氢原子个数，将酸分为一元酸、二元酸和多元酸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根据氧化物中是否含有金属元素，将氧化物分为碱性氧化物和酸性氧化物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根据盐在水中的溶解度，将盐分为硫酸盐、碳酸盐、钾盐和铵盐</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①④⑤⑥</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③④⑤⑥</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只有</a:t>
            </a:r>
            <a:r>
              <a:rPr lang="en-US" altLang="zh-CN" sz="2800" kern="100" dirty="0">
                <a:latin typeface="宋体"/>
                <a:ea typeface="华文细黑"/>
                <a:cs typeface="Times New Roman"/>
              </a:rPr>
              <a:t>①③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全部</a:t>
            </a:r>
            <a:endParaRPr lang="zh-CN" altLang="zh-CN" sz="1050" kern="100" dirty="0">
              <a:effectLst/>
              <a:latin typeface="宋体"/>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5"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6"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矩形 5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圆角矩形 51">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44365" y="693490"/>
            <a:ext cx="11457851" cy="5827493"/>
          </a:xfrm>
          <a:prstGeom prst="rect">
            <a:avLst/>
          </a:prstGeom>
        </p:spPr>
        <p:txBody>
          <a:bodyPr>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氢、氦等最外层电子数少的元素不是金属元素，而是非金属元素，</a:t>
            </a:r>
            <a:r>
              <a:rPr lang="en-US" altLang="zh-CN" sz="2800" kern="100" dirty="0" smtClean="0">
                <a:latin typeface="宋体"/>
                <a:ea typeface="华文细黑"/>
                <a:cs typeface="Times New Roman"/>
              </a:rPr>
              <a:t>①</a:t>
            </a:r>
            <a:r>
              <a:rPr lang="zh-CN" altLang="zh-CN" sz="2800" kern="100" dirty="0" smtClean="0">
                <a:latin typeface="Times New Roman"/>
                <a:ea typeface="华文细黑"/>
                <a:cs typeface="Times New Roman"/>
              </a:rPr>
              <a:t>错误；</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醋酸不是四元酸，而是一元酸，应根据酸分子电离出的</a:t>
            </a:r>
            <a:r>
              <a:rPr lang="en-US" altLang="zh-CN" sz="2800" kern="100" dirty="0" smtClean="0">
                <a:latin typeface="Times New Roman"/>
                <a:ea typeface="华文细黑"/>
                <a:cs typeface="Courier New"/>
              </a:rPr>
              <a:t>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数目判断酸是几元酸，</a:t>
            </a:r>
            <a:r>
              <a:rPr lang="en-US" altLang="zh-CN" sz="2800" kern="100" dirty="0" smtClean="0">
                <a:latin typeface="宋体"/>
                <a:ea typeface="华文细黑"/>
                <a:cs typeface="Times New Roman"/>
              </a:rPr>
              <a:t>④</a:t>
            </a:r>
            <a:r>
              <a:rPr lang="zh-CN" altLang="zh-CN" sz="2800" kern="100" dirty="0" smtClean="0">
                <a:latin typeface="Times New Roman"/>
                <a:ea typeface="华文细黑"/>
                <a:cs typeface="Times New Roman"/>
              </a:rPr>
              <a:t>错误；</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含金属元素的氧化物不一定是碱性氧化物，如：氧化铝是两性氧化物，七氧化二锰是酸性氧化物，而</a:t>
            </a:r>
            <a:r>
              <a:rPr lang="en-US" altLang="zh-CN" sz="2800" kern="100" dirty="0" smtClean="0">
                <a:latin typeface="Times New Roman"/>
                <a:ea typeface="华文细黑"/>
                <a:cs typeface="Courier New"/>
              </a:rPr>
              <a:t>CO</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NO</a:t>
            </a:r>
            <a:r>
              <a:rPr lang="zh-CN" altLang="zh-CN" sz="2800" kern="100" dirty="0" smtClean="0">
                <a:latin typeface="Times New Roman"/>
                <a:ea typeface="华文细黑"/>
                <a:cs typeface="Times New Roman"/>
              </a:rPr>
              <a:t>是不成盐氧化物，</a:t>
            </a:r>
            <a:r>
              <a:rPr lang="en-US" altLang="zh-CN" sz="2800" kern="100" dirty="0" smtClean="0">
                <a:latin typeface="宋体"/>
                <a:ea typeface="华文细黑"/>
                <a:cs typeface="Times New Roman"/>
              </a:rPr>
              <a:t>⑤</a:t>
            </a:r>
            <a:r>
              <a:rPr lang="zh-CN" altLang="zh-CN" sz="2800" kern="100" dirty="0" smtClean="0">
                <a:latin typeface="Times New Roman"/>
                <a:ea typeface="华文细黑"/>
                <a:cs typeface="Times New Roman"/>
              </a:rPr>
              <a:t>错误；</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根据盐在水中的溶解度，将盐分为易溶盐、可溶盐、微溶盐和难溶盐，</a:t>
            </a:r>
            <a:r>
              <a:rPr lang="en-US" altLang="zh-CN" sz="2800" kern="100" dirty="0" smtClean="0">
                <a:latin typeface="宋体"/>
                <a:ea typeface="华文细黑"/>
                <a:cs typeface="Times New Roman"/>
              </a:rPr>
              <a:t>⑥</a:t>
            </a:r>
            <a:r>
              <a:rPr lang="zh-CN" altLang="zh-CN" sz="2800" kern="100" dirty="0" smtClean="0">
                <a:latin typeface="Times New Roman"/>
                <a:ea typeface="华文细黑"/>
                <a:cs typeface="Times New Roman"/>
              </a:rPr>
              <a:t>错误。</a:t>
            </a:r>
            <a:endParaRPr lang="zh-CN"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42650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705019"/>
            <a:ext cx="11639246" cy="5826723"/>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英国物理学家约翰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丁达尔首先发现了入射光透过胶体时，从侧面可以看到一条光亮的通路。下列液体中，不会出现丁达尔效应的分散系是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鸡蛋白溶液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蒸馏水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淀粉溶液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硫酸钠溶液</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沸水中滴入饱和</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肥皂水</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⑤⑥</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④</a:t>
            </a:r>
            <a:endParaRPr lang="zh-CN" altLang="zh-CN" sz="105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宋体"/>
                <a:ea typeface="华文细黑"/>
                <a:cs typeface="Times New Roman"/>
              </a:rPr>
              <a:t>①③⑤⑥</a:t>
            </a:r>
            <a:r>
              <a:rPr lang="zh-CN" altLang="zh-CN" sz="2800" kern="100" dirty="0">
                <a:latin typeface="Times New Roman"/>
                <a:ea typeface="华文细黑"/>
                <a:cs typeface="Times New Roman"/>
              </a:rPr>
              <a:t>是胶体，能够产生丁达尔效应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是溶液，不能产生丁达尔效应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是纯净物，不是分散系。</a:t>
            </a:r>
            <a:endParaRPr lang="zh-CN" altLang="zh-CN" sz="1050" kern="100" dirty="0">
              <a:effectLst/>
              <a:latin typeface="宋体"/>
              <a:cs typeface="Courier New"/>
            </a:endParaRPr>
          </a:p>
        </p:txBody>
      </p:sp>
      <p:sp>
        <p:nvSpPr>
          <p:cNvPr id="2" name="矩形 1"/>
          <p:cNvSpPr/>
          <p:nvPr/>
        </p:nvSpPr>
        <p:spPr>
          <a:xfrm>
            <a:off x="10914012" y="1374920"/>
            <a:ext cx="444352"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xEl>
                                              <p:pRg st="5" end="5"/>
                                            </p:txEl>
                                          </p:spTgt>
                                        </p:tgtEl>
                                      </p:cBhvr>
                                    </p:animEffect>
                                    <p:set>
                                      <p:cBhvr>
                                        <p:cTn id="27" dur="1" fill="hold">
                                          <p:stCondLst>
                                            <p:cond delay="499"/>
                                          </p:stCondLst>
                                        </p:cTn>
                                        <p:tgtEl>
                                          <p:spTgt spid="3">
                                            <p:txEl>
                                              <p:pRg st="5" end="5"/>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
                                            <p:txEl>
                                              <p:pRg st="6" end="6"/>
                                            </p:txEl>
                                          </p:spTgt>
                                        </p:tgtEl>
                                      </p:cBhvr>
                                    </p:animEffect>
                                    <p:set>
                                      <p:cBhvr>
                                        <p:cTn id="30" dur="1" fill="hold">
                                          <p:stCondLst>
                                            <p:cond delay="499"/>
                                          </p:stCondLst>
                                        </p:cTn>
                                        <p:tgtEl>
                                          <p:spTgt spid="3">
                                            <p:txEl>
                                              <p:pRg st="6" end="6"/>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
                                            <p:txEl>
                                              <p:pRg st="7" end="7"/>
                                            </p:txEl>
                                          </p:spTgt>
                                        </p:tgtEl>
                                      </p:cBhvr>
                                    </p:animEffect>
                                    <p:set>
                                      <p:cBhvr>
                                        <p:cTn id="33" dur="1" fill="hold">
                                          <p:stCondLst>
                                            <p:cond delay="499"/>
                                          </p:stCondLst>
                                        </p:cTn>
                                        <p:tgtEl>
                                          <p:spTgt spid="3">
                                            <p:txEl>
                                              <p:pRg st="7" end="7"/>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685354"/>
            <a:ext cx="11296938"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利用丁达尔效应可区分蛋白质溶液与葡萄糖溶液</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某物质经科学测定只含有一种元素，则可以断定该物质是一种纯净物</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用过滤法无法除去</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胶体中的</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向豆浆中加入硫酸钙制豆腐，是利用了胶体的聚沉性质</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由同一种元素构成的不同单质组成的物质属于混合物，如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组成的物质。</a:t>
            </a:r>
            <a:endParaRPr lang="zh-CN" altLang="zh-CN" sz="2800" kern="100" dirty="0">
              <a:effectLst/>
              <a:latin typeface="宋体"/>
              <a:cs typeface="Courier New"/>
            </a:endParaRPr>
          </a:p>
        </p:txBody>
      </p:sp>
      <p:sp>
        <p:nvSpPr>
          <p:cNvPr id="2" name="矩形 1"/>
          <p:cNvSpPr/>
          <p:nvPr/>
        </p:nvSpPr>
        <p:spPr>
          <a:xfrm>
            <a:off x="3871492" y="728215"/>
            <a:ext cx="423514"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5" end="5"/>
                                            </p:txEl>
                                          </p:spTgt>
                                        </p:tgtEl>
                                      </p:cBhvr>
                                    </p:animEffect>
                                    <p:set>
                                      <p:cBhvr>
                                        <p:cTn id="17" dur="1" fill="hold">
                                          <p:stCondLst>
                                            <p:cond delay="499"/>
                                          </p:stCondLst>
                                        </p:cTn>
                                        <p:tgtEl>
                                          <p:spTgt spid="3">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9455" y="693490"/>
            <a:ext cx="11621058" cy="5909310"/>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化学观念有元素观、微粒观、结构观、转化观、分类观、能量观、守恒观和平衡观等。有关化学观念的说法正确的是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分类观：物质及其转化都可以根据某种共性或个性进行分类归纳和研究。</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结构观：物质都有一定的组成结构，结构决定性质。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平衡观：不能进行到底的反应都可以在一定条件下建立动态平衡；改变某些条件可能打破平衡使之移动，平衡移动是可控的。</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守恒观：所有的化学反应都遵循质量守恒、原子守恒和能量守恒。</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①③④</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①②③④</a:t>
            </a:r>
            <a:endParaRPr lang="zh-CN" altLang="zh-CN" sz="2800" kern="100" dirty="0">
              <a:latin typeface="宋体"/>
              <a:cs typeface="Courier New"/>
            </a:endParaRPr>
          </a:p>
        </p:txBody>
      </p:sp>
      <p:sp>
        <p:nvSpPr>
          <p:cNvPr id="2" name="矩形 1"/>
          <p:cNvSpPr/>
          <p:nvPr/>
        </p:nvSpPr>
        <p:spPr>
          <a:xfrm>
            <a:off x="7707191" y="1362770"/>
            <a:ext cx="444352" cy="661207"/>
          </a:xfrm>
          <a:prstGeom prst="rect">
            <a:avLst/>
          </a:prstGeom>
        </p:spPr>
        <p:txBody>
          <a:bodyPr wrap="none">
            <a:spAutoFit/>
          </a:bodyPr>
          <a:lstStyle/>
          <a:p>
            <a:pPr algn="just">
              <a:lnSpc>
                <a:spcPct val="150000"/>
              </a:lnSpc>
              <a:tabLst>
                <a:tab pos="1890395" algn="l"/>
              </a:tabLs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6"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17835" y="670340"/>
            <a:ext cx="10748650"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不能通过化学反应实现的是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生成一种新离子</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生成一种新分子</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生成一种新原子</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zh-CN" altLang="zh-CN" sz="2800" kern="100" dirty="0">
                <a:latin typeface="Times New Roman"/>
                <a:ea typeface="华文细黑"/>
                <a:cs typeface="Times New Roman"/>
              </a:rPr>
              <a:t>生成一种新物质</a:t>
            </a:r>
            <a:endParaRPr lang="zh-CN" altLang="zh-CN" sz="2800" kern="100" dirty="0">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通过化学变化不能生成一种新原子，应通过核变化来实现。</a:t>
            </a:r>
            <a:endParaRPr lang="zh-CN" altLang="zh-CN" sz="2800" kern="100" dirty="0">
              <a:effectLst/>
              <a:latin typeface="宋体"/>
              <a:cs typeface="Courier New"/>
            </a:endParaRPr>
          </a:p>
        </p:txBody>
      </p:sp>
      <p:sp>
        <p:nvSpPr>
          <p:cNvPr id="2" name="矩形 1"/>
          <p:cNvSpPr/>
          <p:nvPr/>
        </p:nvSpPr>
        <p:spPr>
          <a:xfrm>
            <a:off x="5491747" y="689331"/>
            <a:ext cx="444352" cy="701089"/>
          </a:xfrm>
          <a:prstGeom prst="rect">
            <a:avLst/>
          </a:prstGeom>
        </p:spPr>
        <p:txBody>
          <a:bodyPr wrap="none">
            <a:spAutoFit/>
          </a:bodyPr>
          <a:lstStyle/>
          <a:p>
            <a:pPr lvl="0" algn="just">
              <a:lnSpc>
                <a:spcPts val="5500"/>
              </a:lnSpc>
            </a:pP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宋体"/>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3" end="3"/>
                                            </p:txEl>
                                          </p:spTgt>
                                        </p:tgtEl>
                                      </p:cBhvr>
                                    </p:animEffect>
                                    <p:set>
                                      <p:cBhvr>
                                        <p:cTn id="17" dur="1" fill="hold">
                                          <p:stCondLst>
                                            <p:cond delay="499"/>
                                          </p:stCondLst>
                                        </p:cTn>
                                        <p:tgtEl>
                                          <p:spTgt spid="3">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693490"/>
            <a:ext cx="11409907" cy="397031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下列变化中，前者是物理变化，后者是化学变化，且都有明显颜色变化的是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打开盛装</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的集气瓶；冷却</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用冰水混合物冷却</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气体；加热氯化铵晶体</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木炭吸附</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气体；将氯气通入品红溶液中</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向品红溶液中加入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溶液中滴加</a:t>
            </a:r>
            <a:r>
              <a:rPr lang="en-US" altLang="zh-CN" sz="2800" kern="100" dirty="0">
                <a:latin typeface="Times New Roman"/>
                <a:ea typeface="华文细黑"/>
                <a:cs typeface="Courier New"/>
              </a:rPr>
              <a:t>KSCN</a:t>
            </a:r>
            <a:r>
              <a:rPr lang="zh-CN" altLang="zh-CN" sz="2800" kern="100" dirty="0" smtClean="0">
                <a:latin typeface="Times New Roman"/>
                <a:ea typeface="华文细黑"/>
                <a:cs typeface="Times New Roman"/>
              </a:rPr>
              <a:t>溶液</a:t>
            </a:r>
            <a:endParaRPr lang="en-US" altLang="zh-CN" sz="2800" kern="100" dirty="0" smtClean="0">
              <a:latin typeface="宋体"/>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矩形 5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圆角矩形 51">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91288" y="621482"/>
            <a:ext cx="11344407" cy="5909310"/>
          </a:xfrm>
          <a:prstGeom prst="rect">
            <a:avLst/>
          </a:prstGeom>
        </p:spPr>
        <p:txBody>
          <a:bodyPr>
            <a:spAutoFit/>
          </a:bodyPr>
          <a:lstStyle/>
          <a:p>
            <a:pPr lvl="0" algn="just">
              <a:lnSpc>
                <a:spcPct val="150000"/>
              </a:lnSpc>
            </a:pPr>
            <a:r>
              <a:rPr lang="zh-CN" altLang="zh-CN" sz="2800" b="1" kern="100" dirty="0" smtClean="0">
                <a:solidFill>
                  <a:srgbClr val="0000FF"/>
                </a:solidFill>
                <a:latin typeface="Times New Roman"/>
                <a:cs typeface="Times New Roman"/>
              </a:rPr>
              <a:t>解析　</a:t>
            </a:r>
            <a:r>
              <a:rPr lang="zh-CN" altLang="zh-CN" sz="2800" kern="100" dirty="0" smtClean="0">
                <a:solidFill>
                  <a:prstClr val="black"/>
                </a:solidFill>
                <a:latin typeface="Times New Roman"/>
                <a:ea typeface="华文细黑"/>
                <a:cs typeface="Times New Roman"/>
              </a:rPr>
              <a:t>打开盛装</a:t>
            </a:r>
            <a:r>
              <a:rPr lang="en-US" altLang="zh-CN" sz="2800" kern="100" dirty="0" smtClean="0">
                <a:solidFill>
                  <a:prstClr val="black"/>
                </a:solidFill>
                <a:latin typeface="Times New Roman"/>
                <a:ea typeface="华文细黑"/>
                <a:cs typeface="Courier New"/>
              </a:rPr>
              <a:t>NO</a:t>
            </a:r>
            <a:r>
              <a:rPr lang="zh-CN" altLang="zh-CN" sz="2800" kern="100" dirty="0" smtClean="0">
                <a:solidFill>
                  <a:prstClr val="black"/>
                </a:solidFill>
                <a:latin typeface="Times New Roman"/>
                <a:ea typeface="华文细黑"/>
                <a:cs typeface="Times New Roman"/>
              </a:rPr>
              <a:t>的集气瓶和冷却</a:t>
            </a:r>
            <a:r>
              <a:rPr lang="en-US" altLang="zh-CN" sz="2800" kern="100" dirty="0" smtClean="0">
                <a:solidFill>
                  <a:prstClr val="black"/>
                </a:solidFill>
                <a:latin typeface="Times New Roman"/>
                <a:ea typeface="华文细黑"/>
                <a:cs typeface="Courier New"/>
              </a:rPr>
              <a:t>NO</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气体都发生化学反应，</a:t>
            </a:r>
            <a:r>
              <a:rPr lang="en-US" altLang="zh-CN" sz="2800" kern="100" dirty="0" smtClean="0">
                <a:solidFill>
                  <a:prstClr val="black"/>
                </a:solidFill>
                <a:latin typeface="Times New Roman"/>
                <a:ea typeface="华文细黑"/>
                <a:cs typeface="Courier New"/>
              </a:rPr>
              <a:t>A</a:t>
            </a:r>
            <a:r>
              <a:rPr lang="zh-CN" altLang="zh-CN" sz="2800" kern="100" dirty="0" smtClean="0">
                <a:solidFill>
                  <a:prstClr val="black"/>
                </a:solidFill>
                <a:latin typeface="Times New Roman"/>
                <a:ea typeface="华文细黑"/>
                <a:cs typeface="Times New Roman"/>
              </a:rPr>
              <a:t>项不符合题意；</a:t>
            </a:r>
            <a:endParaRPr lang="zh-CN" altLang="zh-CN" sz="2800" kern="100" dirty="0" smtClean="0">
              <a:solidFill>
                <a:prstClr val="black"/>
              </a:solidFill>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用冰水混合物冷却</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气体、加热氯化铵晶体，前者是物理变化，后者是化学反应，但均无颜色变化，</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项不符合题意；</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木炭</a:t>
            </a:r>
            <a:r>
              <a:rPr lang="zh-CN" altLang="zh-CN" sz="2800" kern="100" dirty="0">
                <a:latin typeface="Times New Roman"/>
                <a:ea typeface="华文细黑"/>
                <a:cs typeface="Times New Roman"/>
              </a:rPr>
              <a:t>吸附</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气体是物理变化，将氯气通入品红溶液中发生化学反应，且均有颜色变化，</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项符合题意；</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向品红溶液中加入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溶液均为化学反应，</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项不符合题意。</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8542" y="765498"/>
            <a:ext cx="11917261" cy="400107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下列各组物质能真实表示物质</a:t>
            </a:r>
            <a:r>
              <a:rPr lang="zh-CN" altLang="zh-CN" sz="2800" b="1" kern="100" dirty="0">
                <a:solidFill>
                  <a:srgbClr val="FF0000"/>
                </a:solidFill>
                <a:latin typeface="Times New Roman"/>
                <a:ea typeface="华文细黑"/>
                <a:cs typeface="Times New Roman"/>
              </a:rPr>
              <a:t>分子组成</a:t>
            </a:r>
            <a:r>
              <a:rPr lang="zh-CN" altLang="zh-CN" sz="2800" kern="100" dirty="0">
                <a:latin typeface="Times New Roman"/>
                <a:ea typeface="华文细黑"/>
                <a:cs typeface="Times New Roman"/>
              </a:rPr>
              <a:t>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A.NO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B.CaO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b="1" kern="100" dirty="0" err="1">
                <a:solidFill>
                  <a:srgbClr val="FF0000"/>
                </a:solidFill>
                <a:latin typeface="Times New Roman"/>
                <a:ea typeface="华文细黑"/>
                <a:cs typeface="Courier New"/>
              </a:rPr>
              <a:t>CaO</a:t>
            </a:r>
            <a:r>
              <a:rPr lang="zh-CN" altLang="zh-CN" sz="2800" b="1" kern="100" dirty="0">
                <a:solidFill>
                  <a:srgbClr val="FF0000"/>
                </a:solidFill>
                <a:latin typeface="Times New Roman"/>
                <a:ea typeface="华文细黑"/>
                <a:cs typeface="Times New Roman"/>
              </a:rPr>
              <a:t>是离子化合物</a:t>
            </a:r>
            <a:r>
              <a:rPr lang="zh-CN" altLang="zh-CN" sz="2800" kern="100" dirty="0">
                <a:latin typeface="Times New Roman"/>
                <a:ea typeface="华文细黑"/>
                <a:cs typeface="Times New Roman"/>
              </a:rPr>
              <a:t>，不存在</a:t>
            </a:r>
            <a:r>
              <a:rPr lang="zh-CN" altLang="zh-CN" sz="2800" kern="100" dirty="0" smtClean="0">
                <a:latin typeface="Times New Roman"/>
                <a:ea typeface="华文细黑"/>
                <a:cs typeface="Times New Roman"/>
              </a:rPr>
              <a:t>分子</a:t>
            </a:r>
            <a:r>
              <a:rPr lang="zh-CN" altLang="en-US"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b </a:t>
            </a:r>
            <a:r>
              <a:rPr lang="zh-CN" altLang="zh-CN" sz="2800" kern="100" dirty="0" smtClean="0">
                <a:latin typeface="Times New Roman"/>
                <a:ea typeface="华文细黑"/>
                <a:cs typeface="Times New Roman"/>
              </a:rPr>
              <a:t>而</a:t>
            </a:r>
            <a:r>
              <a:rPr lang="en-US" altLang="zh-CN" sz="2800" b="1" kern="100" dirty="0">
                <a:solidFill>
                  <a:srgbClr val="FF0000"/>
                </a:solidFill>
                <a:latin typeface="Times New Roman"/>
                <a:ea typeface="华文细黑"/>
                <a:cs typeface="Courier New"/>
              </a:rPr>
              <a:t>Si</a:t>
            </a:r>
            <a:r>
              <a:rPr lang="zh-CN" altLang="zh-CN" sz="2800" b="1" kern="100" dirty="0">
                <a:solidFill>
                  <a:srgbClr val="FF0000"/>
                </a:solidFill>
                <a:latin typeface="Times New Roman"/>
                <a:ea typeface="华文细黑"/>
                <a:cs typeface="Times New Roman"/>
              </a:rPr>
              <a:t>和</a:t>
            </a:r>
            <a:r>
              <a:rPr lang="en-US" altLang="zh-CN" sz="2800" b="1" kern="100" dirty="0">
                <a:solidFill>
                  <a:srgbClr val="FF0000"/>
                </a:solidFill>
                <a:latin typeface="Times New Roman"/>
                <a:ea typeface="华文细黑"/>
                <a:cs typeface="Courier New"/>
              </a:rPr>
              <a:t>SiO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都是由原子</a:t>
            </a:r>
            <a:r>
              <a:rPr lang="zh-CN" altLang="zh-CN" sz="2800" kern="100" dirty="0">
                <a:latin typeface="Times New Roman"/>
                <a:ea typeface="华文细黑"/>
                <a:cs typeface="Times New Roman"/>
              </a:rPr>
              <a:t>直接构成。</a:t>
            </a:r>
            <a:endParaRPr lang="zh-CN" altLang="zh-CN" sz="2800" kern="100" dirty="0">
              <a:effectLst/>
              <a:latin typeface="宋体"/>
              <a:cs typeface="Courier New"/>
            </a:endParaRPr>
          </a:p>
        </p:txBody>
      </p:sp>
      <p:sp>
        <p:nvSpPr>
          <p:cNvPr id="3" name="矩形 2"/>
          <p:cNvSpPr/>
          <p:nvPr/>
        </p:nvSpPr>
        <p:spPr>
          <a:xfrm>
            <a:off x="7519601" y="578087"/>
            <a:ext cx="591829" cy="979499"/>
          </a:xfrm>
          <a:prstGeom prst="rect">
            <a:avLst/>
          </a:prstGeom>
        </p:spPr>
        <p:txBody>
          <a:bodyPr wrap="none">
            <a:spAutoFit/>
          </a:bodyPr>
          <a:lstStyle/>
          <a:p>
            <a:pPr lvl="0" algn="just">
              <a:lnSpc>
                <a:spcPct val="150000"/>
              </a:lnSpc>
              <a:tabLst>
                <a:tab pos="1890395" algn="l"/>
              </a:tabLst>
            </a:pPr>
            <a:r>
              <a:rPr lang="en-US" altLang="zh-CN" sz="4400" b="1" kern="100" dirty="0" smtClean="0">
                <a:solidFill>
                  <a:srgbClr val="FF0000"/>
                </a:solidFill>
                <a:latin typeface="Times New Roman"/>
                <a:ea typeface="华文细黑"/>
                <a:cs typeface="Courier New"/>
              </a:rPr>
              <a:t>A</a:t>
            </a:r>
            <a:endParaRPr lang="zh-CN" altLang="zh-CN" sz="4400" b="1" kern="100" dirty="0">
              <a:solidFill>
                <a:srgbClr val="FF0000"/>
              </a:solidFill>
              <a:latin typeface="宋体"/>
              <a:cs typeface="Courier New"/>
            </a:endParaRPr>
          </a:p>
        </p:txBody>
      </p:sp>
      <p:sp>
        <p:nvSpPr>
          <p:cNvPr id="6" name="Rectangle 21">
            <a:hlinkClick r:id="rId2" action="ppaction://hlinksldjump"/>
          </p:cNvPr>
          <p:cNvSpPr>
            <a:spLocks noChangeArrowheads="1"/>
          </p:cNvSpPr>
          <p:nvPr/>
        </p:nvSpPr>
        <p:spPr bwMode="auto">
          <a:xfrm>
            <a:off x="10703718" y="11234"/>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1205896" y="11234"/>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683932" y="11234"/>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blinds(horizontal)">
                                      <p:cBhvr>
                                        <p:cTn id="7" dur="500"/>
                                        <p:tgtEl>
                                          <p:spTgt spid="7">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57548" y="705065"/>
            <a:ext cx="1152400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右图是印在食品包装内常见小袋子上的部分图案，该小袋子内的物质最有可能是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铁粉</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氧化钠</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亚硫酸钠</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生石灰</a:t>
            </a:r>
            <a:endParaRPr lang="zh-CN" altLang="zh-CN" sz="2800" kern="100" dirty="0">
              <a:latin typeface="宋体"/>
              <a:cs typeface="Courier New"/>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铁粉很容易被</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氧化，所以可作脱氧剂。</a:t>
            </a:r>
            <a:endParaRPr lang="zh-CN" altLang="zh-CN" sz="2800" kern="100" dirty="0">
              <a:effectLst/>
              <a:latin typeface="宋体"/>
              <a:cs typeface="Courier New"/>
            </a:endParaRPr>
          </a:p>
        </p:txBody>
      </p:sp>
      <p:pic>
        <p:nvPicPr>
          <p:cNvPr id="36866" name="Picture 2" descr="\\李笑影\e\人教版化学\HX43A.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9202" y="1720343"/>
            <a:ext cx="2449952" cy="258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088466" y="1309585"/>
            <a:ext cx="444352" cy="705450"/>
          </a:xfrm>
          <a:prstGeom prst="rect">
            <a:avLst/>
          </a:prstGeom>
        </p:spPr>
        <p:txBody>
          <a:bodyPr wrap="none">
            <a:spAutoFit/>
          </a:bodyPr>
          <a:lstStyle/>
          <a:p>
            <a:pPr algn="just">
              <a:lnSpc>
                <a:spcPts val="5500"/>
              </a:lnSpc>
              <a:spcAft>
                <a:spcPts val="0"/>
              </a:spcAft>
            </a:pP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37" name="Rectangle 21">
            <a:hlinkClick r:id="rId3"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8" name="Rectangle 21">
            <a:hlinkClick r:id="rId4"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9" name="Rectangle 21">
            <a:hlinkClick r:id="rId5"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0" name="Rectangle 21">
            <a:hlinkClick r:id="rId6"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1" name="Rectangle 21">
            <a:hlinkClick r:id="rId7"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2" name="Rectangle 21">
            <a:hlinkClick r:id="rId8"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3" name="Rectangle 21">
            <a:hlinkClick r:id="rId9"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4" name="Rectangle 21">
            <a:hlinkClick r:id="rId10"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5" name="Rectangle 21">
            <a:hlinkClick r:id="rId11"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6" name="Rectangle 21">
            <a:hlinkClick r:id="rId12"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7" name="Rectangle 21">
            <a:hlinkClick r:id="rId13"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9" name="Rectangle 21">
            <a:hlinkClick r:id="rId14"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0" name="Rectangle 21">
            <a:hlinkClick r:id="rId15"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1" name="Rectangle 21">
            <a:hlinkClick r:id="rId16"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2" name="Rectangle 21">
            <a:hlinkClick r:id="rId17"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3" name="Rectangle 21">
            <a:hlinkClick r:id="rId18"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4" name="矩形 5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5" name="圆角矩形 5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5" end="5"/>
                                            </p:txEl>
                                          </p:spTgt>
                                        </p:tgtEl>
                                      </p:cBhvr>
                                    </p:animEffect>
                                    <p:set>
                                      <p:cBhvr>
                                        <p:cTn id="17" dur="1" fill="hold">
                                          <p:stCondLst>
                                            <p:cond delay="499"/>
                                          </p:stCondLst>
                                        </p:cTn>
                                        <p:tgtEl>
                                          <p:spTgt spid="3">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5"/>
                  </p:tgtEl>
                </p:cond>
              </p:nextCondLst>
            </p:seq>
          </p:childTnLst>
        </p:cTn>
      </p:par>
    </p:tnLst>
    <p:bldLst>
      <p:bldP spid="2" grpId="0"/>
      <p:bldP spid="2"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7995" y="690932"/>
            <a:ext cx="11457851"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下列有关物质应用的说法正确的是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生石灰用作食品抗氧剂</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盐类都可作调味品</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铝罐可久盛食醋</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小苏打是面包发酵粉的主要成分</a:t>
            </a:r>
            <a:endParaRPr lang="zh-CN" altLang="zh-CN" sz="2800" kern="100" dirty="0">
              <a:latin typeface="宋体"/>
              <a:cs typeface="Courier New"/>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项，生石灰可作干燥剂</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项，有的盐</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NaNO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有毒，不能作调味品</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项，食醋能腐蚀铝。</a:t>
            </a:r>
            <a:endParaRPr lang="zh-CN" altLang="zh-CN" sz="2800" kern="100" dirty="0">
              <a:effectLst/>
              <a:latin typeface="宋体"/>
              <a:cs typeface="Courier New"/>
            </a:endParaRPr>
          </a:p>
        </p:txBody>
      </p:sp>
      <p:sp>
        <p:nvSpPr>
          <p:cNvPr id="2" name="矩形 1"/>
          <p:cNvSpPr/>
          <p:nvPr/>
        </p:nvSpPr>
        <p:spPr>
          <a:xfrm>
            <a:off x="6370934" y="690932"/>
            <a:ext cx="444352" cy="705450"/>
          </a:xfrm>
          <a:prstGeom prst="rect">
            <a:avLst/>
          </a:prstGeom>
        </p:spPr>
        <p:txBody>
          <a:bodyPr wrap="none">
            <a:spAutoFit/>
          </a:bodyPr>
          <a:lstStyle/>
          <a:p>
            <a:pPr algn="just">
              <a:lnSpc>
                <a:spcPts val="5500"/>
              </a:lnSpc>
              <a:spcAft>
                <a:spcPts val="0"/>
              </a:spcAf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36"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7"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8"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9"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0"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1"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2"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3"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4"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5"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7"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8"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9"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1"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3" name="矩形 5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4" name="圆角矩形 5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blinds(horizontal)">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blinds(horizontal)">
                                      <p:cBhvr>
                                        <p:cTn id="17" dur="500"/>
                                        <p:tgtEl>
                                          <p:spTgt spid="4">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
                                            <p:txEl>
                                              <p:pRg st="5" end="5"/>
                                            </p:txEl>
                                          </p:spTgt>
                                        </p:tgtEl>
                                      </p:cBhvr>
                                    </p:animEffect>
                                    <p:set>
                                      <p:cBhvr>
                                        <p:cTn id="27" dur="1" fill="hold">
                                          <p:stCondLst>
                                            <p:cond delay="499"/>
                                          </p:stCondLst>
                                        </p:cTn>
                                        <p:tgtEl>
                                          <p:spTgt spid="4">
                                            <p:txEl>
                                              <p:pRg st="5" end="5"/>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
                                            <p:txEl>
                                              <p:pRg st="6" end="6"/>
                                            </p:txEl>
                                          </p:spTgt>
                                        </p:tgtEl>
                                      </p:cBhvr>
                                    </p:animEffect>
                                    <p:set>
                                      <p:cBhvr>
                                        <p:cTn id="30" dur="1" fill="hold">
                                          <p:stCondLst>
                                            <p:cond delay="499"/>
                                          </p:stCondLst>
                                        </p:cTn>
                                        <p:tgtEl>
                                          <p:spTgt spid="4">
                                            <p:txEl>
                                              <p:pRg st="6" end="6"/>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xEl>
                                              <p:pRg st="7" end="7"/>
                                            </p:txEl>
                                          </p:spTgt>
                                        </p:tgtEl>
                                      </p:cBhvr>
                                    </p:animEffect>
                                    <p:set>
                                      <p:cBhvr>
                                        <p:cTn id="33" dur="1" fill="hold">
                                          <p:stCondLst>
                                            <p:cond delay="499"/>
                                          </p:stCondLst>
                                        </p:cTn>
                                        <p:tgtEl>
                                          <p:spTgt spid="4">
                                            <p:txEl>
                                              <p:pRg st="7" end="7"/>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2" grpId="0"/>
      <p:bldP spid="2"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3593" y="728623"/>
            <a:ext cx="1118508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我们熟知的一些化合物的应用错误的是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A.MgO</a:t>
            </a:r>
            <a:r>
              <a:rPr lang="zh-CN" altLang="zh-CN" sz="2800" kern="100" dirty="0">
                <a:latin typeface="Times New Roman"/>
                <a:ea typeface="华文细黑"/>
                <a:cs typeface="Times New Roman"/>
              </a:rPr>
              <a:t>用于冶炼金属镁</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B.NaCl</a:t>
            </a:r>
            <a:r>
              <a:rPr lang="zh-CN" altLang="zh-CN" sz="2800" kern="100" dirty="0">
                <a:latin typeface="Times New Roman"/>
                <a:ea typeface="华文细黑"/>
                <a:cs typeface="Times New Roman"/>
              </a:rPr>
              <a:t>用于制纯碱</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C.Cu</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用于检验糖尿病</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用于净水</a:t>
            </a:r>
            <a:endParaRPr lang="zh-CN" altLang="zh-CN" sz="2800" kern="100" dirty="0">
              <a:latin typeface="宋体"/>
              <a:cs typeface="Courier New"/>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冶炼金属镁的是</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不是氧化镁，</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侯</a:t>
            </a:r>
            <a:r>
              <a:rPr lang="zh-CN" altLang="zh-CN" sz="2800" kern="100" dirty="0">
                <a:latin typeface="Times New Roman"/>
                <a:ea typeface="华文细黑"/>
                <a:cs typeface="Times New Roman"/>
              </a:rPr>
              <a:t>德榜制碱法是利用</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作原料，</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葡萄糖</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还原生成红色沉淀，</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endParaRPr lang="zh-CN" altLang="zh-CN" sz="2800" kern="100" dirty="0">
              <a:effectLst/>
              <a:latin typeface="宋体"/>
              <a:cs typeface="Courier New"/>
            </a:endParaRPr>
          </a:p>
        </p:txBody>
      </p:sp>
      <p:sp>
        <p:nvSpPr>
          <p:cNvPr id="2" name="矩形 1"/>
          <p:cNvSpPr/>
          <p:nvPr/>
        </p:nvSpPr>
        <p:spPr>
          <a:xfrm>
            <a:off x="7311729" y="693490"/>
            <a:ext cx="444352" cy="705450"/>
          </a:xfrm>
          <a:prstGeom prst="rect">
            <a:avLst/>
          </a:prstGeom>
        </p:spPr>
        <p:txBody>
          <a:bodyPr wrap="none">
            <a:spAutoFit/>
          </a:bodyPr>
          <a:lstStyle/>
          <a:p>
            <a:pPr algn="just">
              <a:lnSpc>
                <a:spcPts val="5500"/>
              </a:lnSpc>
              <a:spcAft>
                <a:spcPts val="0"/>
              </a:spcAft>
            </a:pP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xEl>
                                              <p:pRg st="5" end="5"/>
                                            </p:txEl>
                                          </p:spTgt>
                                        </p:tgtEl>
                                      </p:cBhvr>
                                    </p:animEffect>
                                    <p:set>
                                      <p:cBhvr>
                                        <p:cTn id="27" dur="1" fill="hold">
                                          <p:stCondLst>
                                            <p:cond delay="499"/>
                                          </p:stCondLst>
                                        </p:cTn>
                                        <p:tgtEl>
                                          <p:spTgt spid="3">
                                            <p:txEl>
                                              <p:pRg st="5" end="5"/>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
                                            <p:txEl>
                                              <p:pRg st="6" end="6"/>
                                            </p:txEl>
                                          </p:spTgt>
                                        </p:tgtEl>
                                      </p:cBhvr>
                                    </p:animEffect>
                                    <p:set>
                                      <p:cBhvr>
                                        <p:cTn id="30" dur="1" fill="hold">
                                          <p:stCondLst>
                                            <p:cond delay="499"/>
                                          </p:stCondLst>
                                        </p:cTn>
                                        <p:tgtEl>
                                          <p:spTgt spid="3">
                                            <p:txEl>
                                              <p:pRg st="6" end="6"/>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
                                            <p:txEl>
                                              <p:pRg st="7" end="7"/>
                                            </p:txEl>
                                          </p:spTgt>
                                        </p:tgtEl>
                                      </p:cBhvr>
                                    </p:animEffect>
                                    <p:set>
                                      <p:cBhvr>
                                        <p:cTn id="33" dur="1" fill="hold">
                                          <p:stCondLst>
                                            <p:cond delay="499"/>
                                          </p:stCondLst>
                                        </p:cTn>
                                        <p:tgtEl>
                                          <p:spTgt spid="3">
                                            <p:txEl>
                                              <p:pRg st="7" end="7"/>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8558" y="635733"/>
            <a:ext cx="11688154"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下列有关物质用途的叙述错误的是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硝酸可用于制炸药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氢氧化铝常用于治疗胃病</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明矾具有消毒杀菌作用，可用于净水</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硫黄有杀虫、杀螨、杀菌</a:t>
            </a:r>
            <a:r>
              <a:rPr lang="zh-CN" altLang="zh-CN" sz="2800" kern="100" dirty="0" smtClean="0">
                <a:latin typeface="Times New Roman"/>
                <a:ea typeface="华文细黑"/>
                <a:cs typeface="Times New Roman"/>
              </a:rPr>
              <a:t>作用</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硝酸能与甲苯反应生成三硝基甲苯，是一种烈性炸药，故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氢</a:t>
            </a:r>
            <a:r>
              <a:rPr lang="zh-CN" altLang="zh-CN" sz="2800" kern="100" dirty="0">
                <a:latin typeface="Times New Roman"/>
                <a:ea typeface="华文细黑"/>
                <a:cs typeface="Times New Roman"/>
              </a:rPr>
              <a:t>氧化铝能中和胃酸，所以氢氧化铝常用于治疗胃病，故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明矾</a:t>
            </a:r>
            <a:r>
              <a:rPr lang="zh-CN" altLang="zh-CN" sz="2800" kern="100" dirty="0">
                <a:latin typeface="Times New Roman"/>
                <a:ea typeface="华文细黑"/>
                <a:cs typeface="Times New Roman"/>
              </a:rPr>
              <a:t>没有强氧化性，没有消毒杀菌作用，故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硫黄</a:t>
            </a:r>
            <a:r>
              <a:rPr lang="zh-CN" altLang="zh-CN" sz="2800" kern="100" dirty="0">
                <a:latin typeface="Times New Roman"/>
                <a:ea typeface="华文细黑"/>
                <a:cs typeface="Times New Roman"/>
              </a:rPr>
              <a:t>常用作农药，具有杀虫、杀螨、杀菌作用，故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6399078" y="609907"/>
            <a:ext cx="444352" cy="705450"/>
          </a:xfrm>
          <a:prstGeom prst="rect">
            <a:avLst/>
          </a:prstGeom>
        </p:spPr>
        <p:txBody>
          <a:bodyPr wrap="none">
            <a:spAutoFit/>
          </a:bodyPr>
          <a:lstStyle/>
          <a:p>
            <a:pPr algn="just">
              <a:lnSpc>
                <a:spcPts val="5500"/>
              </a:lnSpc>
            </a:pP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
                                            <p:txEl>
                                              <p:pRg st="5" end="5"/>
                                            </p:txEl>
                                          </p:spTgt>
                                        </p:tgtEl>
                                      </p:cBhvr>
                                    </p:animEffect>
                                    <p:set>
                                      <p:cBhvr>
                                        <p:cTn id="32" dur="1" fill="hold">
                                          <p:stCondLst>
                                            <p:cond delay="499"/>
                                          </p:stCondLst>
                                        </p:cTn>
                                        <p:tgtEl>
                                          <p:spTgt spid="3">
                                            <p:txEl>
                                              <p:pRg st="5" end="5"/>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
                                            <p:txEl>
                                              <p:pRg st="6" end="6"/>
                                            </p:txEl>
                                          </p:spTgt>
                                        </p:tgtEl>
                                      </p:cBhvr>
                                    </p:animEffect>
                                    <p:set>
                                      <p:cBhvr>
                                        <p:cTn id="35" dur="1" fill="hold">
                                          <p:stCondLst>
                                            <p:cond delay="499"/>
                                          </p:stCondLst>
                                        </p:cTn>
                                        <p:tgtEl>
                                          <p:spTgt spid="3">
                                            <p:txEl>
                                              <p:pRg st="6" end="6"/>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
                                            <p:txEl>
                                              <p:pRg st="7" end="7"/>
                                            </p:txEl>
                                          </p:spTgt>
                                        </p:tgtEl>
                                      </p:cBhvr>
                                    </p:animEffect>
                                    <p:set>
                                      <p:cBhvr>
                                        <p:cTn id="38" dur="1" fill="hold">
                                          <p:stCondLst>
                                            <p:cond delay="499"/>
                                          </p:stCondLst>
                                        </p:cTn>
                                        <p:tgtEl>
                                          <p:spTgt spid="3">
                                            <p:txEl>
                                              <p:pRg st="7" end="7"/>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
                                            <p:txEl>
                                              <p:pRg st="8" end="8"/>
                                            </p:txEl>
                                          </p:spTgt>
                                        </p:tgtEl>
                                      </p:cBhvr>
                                    </p:animEffect>
                                    <p:set>
                                      <p:cBhvr>
                                        <p:cTn id="41" dur="1" fill="hold">
                                          <p:stCondLst>
                                            <p:cond delay="499"/>
                                          </p:stCondLst>
                                        </p:cTn>
                                        <p:tgtEl>
                                          <p:spTgt spid="3">
                                            <p:txEl>
                                              <p:pRg st="8" end="8"/>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bldLst>
      <p:bldP spid="2" grpId="0"/>
      <p:bldP spid="2"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582" y="824146"/>
            <a:ext cx="10901751" cy="2677656"/>
          </a:xfrm>
          <a:prstGeom prst="rect">
            <a:avLst/>
          </a:prstGeom>
        </p:spPr>
        <p:txBody>
          <a:bodyPr>
            <a:spAutoFit/>
          </a:bodyPr>
          <a:lstStyle/>
          <a:p>
            <a:pPr algn="just">
              <a:lnSpc>
                <a:spcPct val="200000"/>
              </a:lnSpc>
              <a:spcAft>
                <a:spcPts val="0"/>
              </a:spcAft>
            </a:pP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有关物质的使用不涉及化学变化的是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明矾用作净水剂</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液氨用作制冷剂</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漂粉精作消毒剂</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生石灰作</a:t>
            </a:r>
            <a:r>
              <a:rPr lang="zh-CN" altLang="zh-CN" sz="2800" kern="100" dirty="0" smtClean="0">
                <a:latin typeface="Times New Roman"/>
                <a:ea typeface="华文细黑"/>
                <a:cs typeface="Times New Roman"/>
              </a:rPr>
              <a:t>干燥剂</a:t>
            </a:r>
            <a:endParaRPr lang="zh-CN" altLang="zh-CN" sz="2800" kern="100" dirty="0">
              <a:latin typeface="宋体"/>
              <a:cs typeface="Courier New"/>
            </a:endParaRPr>
          </a:p>
        </p:txBody>
      </p:sp>
      <p:sp>
        <p:nvSpPr>
          <p:cNvPr id="2" name="矩形 1"/>
          <p:cNvSpPr/>
          <p:nvPr/>
        </p:nvSpPr>
        <p:spPr>
          <a:xfrm>
            <a:off x="6967836" y="981522"/>
            <a:ext cx="423514" cy="705450"/>
          </a:xfrm>
          <a:prstGeom prst="rect">
            <a:avLst/>
          </a:prstGeom>
        </p:spPr>
        <p:txBody>
          <a:bodyPr wrap="none">
            <a:spAutoFit/>
          </a:bodyPr>
          <a:lstStyle/>
          <a:p>
            <a:pPr algn="just">
              <a:lnSpc>
                <a:spcPts val="5500"/>
              </a:lnSpc>
              <a:spcAft>
                <a:spcPts val="0"/>
              </a:spcAf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36"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7"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8"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9"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0"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1"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2"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3"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4"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5"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6"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7"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8"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1"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3" name="矩形 5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4" name="圆角矩形 53"/>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2" grpId="0"/>
      <p:bldP spid="2"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22598" y="621482"/>
            <a:ext cx="10748650" cy="3522375"/>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下列物质性质与应用对应关系正确的是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钠和钾的合金具有导电性，可用于快中子反应堆热交换剂</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明矾溶于水能产生</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胶体，可用作净水剂</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甲醛能使蛋白质变性，可用于食品防腐剂</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水玻璃易溶于水，可用于生产黏合剂和</a:t>
            </a:r>
            <a:r>
              <a:rPr lang="zh-CN" altLang="zh-CN" sz="2800" kern="100" dirty="0" smtClean="0">
                <a:latin typeface="Times New Roman"/>
                <a:ea typeface="华文细黑"/>
                <a:cs typeface="Times New Roman"/>
              </a:rPr>
              <a:t>防火剂</a:t>
            </a:r>
            <a:endParaRPr lang="zh-CN" altLang="zh-CN" sz="2800" kern="100" dirty="0">
              <a:effectLst/>
              <a:latin typeface="宋体"/>
              <a:cs typeface="Courier New"/>
            </a:endParaRPr>
          </a:p>
        </p:txBody>
      </p:sp>
      <p:sp>
        <p:nvSpPr>
          <p:cNvPr id="2" name="矩形 1"/>
          <p:cNvSpPr/>
          <p:nvPr/>
        </p:nvSpPr>
        <p:spPr>
          <a:xfrm>
            <a:off x="7435720" y="660575"/>
            <a:ext cx="423514" cy="705450"/>
          </a:xfrm>
          <a:prstGeom prst="rect">
            <a:avLst/>
          </a:prstGeom>
        </p:spPr>
        <p:txBody>
          <a:bodyPr wrap="none">
            <a:spAutoFit/>
          </a:bodyPr>
          <a:lstStyle/>
          <a:p>
            <a:pPr algn="just">
              <a:lnSpc>
                <a:spcPts val="5500"/>
              </a:lnSpc>
            </a:pP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35"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6"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7"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8"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9"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0"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1"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2"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3"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4"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5"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6"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7"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8"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9"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0"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1" name="矩形 5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圆角矩形 5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2"/>
                  </p:tgtEl>
                </p:cond>
              </p:nextCondLst>
            </p:seq>
          </p:childTnLst>
        </p:cTn>
      </p:par>
    </p:tnLst>
    <p:bldLst>
      <p:bldP spid="2" grpId="0"/>
      <p:bldP spid="2"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4789" y="679357"/>
            <a:ext cx="11639246" cy="1384995"/>
          </a:xfrm>
          <a:prstGeom prst="rect">
            <a:avLst/>
          </a:prstGeom>
        </p:spPr>
        <p:txBody>
          <a:bodyPr>
            <a:spAutoFit/>
          </a:bodyPr>
          <a:lstStyle/>
          <a:p>
            <a:pPr lvl="0" algn="just">
              <a:lnSpc>
                <a:spcPct val="150000"/>
              </a:lnSpc>
              <a:tabLst>
                <a:tab pos="1890395" algn="l"/>
              </a:tabLst>
            </a:pPr>
            <a:r>
              <a:rPr lang="en-US" altLang="zh-CN" sz="2800" kern="100" dirty="0">
                <a:solidFill>
                  <a:prstClr val="black"/>
                </a:solidFill>
                <a:latin typeface="Times New Roman"/>
                <a:ea typeface="华文细黑"/>
              </a:rPr>
              <a:t>14.</a:t>
            </a:r>
            <a:r>
              <a:rPr lang="zh-CN" altLang="zh-CN" sz="2800" kern="100" dirty="0">
                <a:solidFill>
                  <a:prstClr val="black"/>
                </a:solidFill>
                <a:latin typeface="Times New Roman"/>
                <a:ea typeface="华文细黑"/>
                <a:cs typeface="Times New Roman"/>
              </a:rPr>
              <a:t>如图</a:t>
            </a:r>
            <a:r>
              <a:rPr lang="en-US" altLang="zh-CN" sz="2800" kern="100" dirty="0">
                <a:solidFill>
                  <a:prstClr val="black"/>
                </a:solidFill>
                <a:latin typeface="Times New Roman"/>
                <a:ea typeface="华文细黑"/>
              </a:rPr>
              <a:t>W</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X</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Y</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Z</a:t>
            </a:r>
            <a:r>
              <a:rPr lang="zh-CN" altLang="zh-CN" sz="2800" kern="100" dirty="0">
                <a:solidFill>
                  <a:prstClr val="black"/>
                </a:solidFill>
                <a:latin typeface="Times New Roman"/>
                <a:ea typeface="华文细黑"/>
                <a:cs typeface="Times New Roman"/>
              </a:rPr>
              <a:t>为四种物质，若箭头表示能一步转化的常见反应，其中常温下能实现图示转化关系的是</a:t>
            </a:r>
            <a:r>
              <a:rPr lang="en-US" altLang="zh-CN" sz="2800" kern="100" dirty="0">
                <a:solidFill>
                  <a:prstClr val="black"/>
                </a:solidFill>
                <a:latin typeface="Times New Roman"/>
                <a:ea typeface="华文细黑"/>
              </a:rPr>
              <a:t>(</a:t>
            </a:r>
            <a:r>
              <a:rPr lang="zh-CN" altLang="zh-CN" sz="2800" kern="100" dirty="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rPr>
              <a:t>)</a:t>
            </a:r>
            <a:endParaRPr lang="zh-CN" altLang="zh-CN" sz="2800" kern="100" dirty="0">
              <a:solidFill>
                <a:prstClr val="black"/>
              </a:solidFill>
              <a:latin typeface="宋体"/>
              <a:cs typeface="Courier New"/>
            </a:endParaRPr>
          </a:p>
        </p:txBody>
      </p:sp>
      <p:graphicFrame>
        <p:nvGraphicFramePr>
          <p:cNvPr id="6" name="表格 5"/>
          <p:cNvGraphicFramePr>
            <a:graphicFrameLocks noGrp="1"/>
          </p:cNvGraphicFramePr>
          <p:nvPr>
            <p:extLst>
              <p:ext uri="{D42A27DB-BD31-4B8C-83A1-F6EECF244321}">
                <p14:modId xmlns:p14="http://schemas.microsoft.com/office/powerpoint/2010/main" val="1522594232"/>
              </p:ext>
            </p:extLst>
          </p:nvPr>
        </p:nvGraphicFramePr>
        <p:xfrm>
          <a:off x="1473375" y="2176320"/>
          <a:ext cx="8582271" cy="3200400"/>
        </p:xfrm>
        <a:graphic>
          <a:graphicData uri="http://schemas.openxmlformats.org/drawingml/2006/table">
            <a:tbl>
              <a:tblPr/>
              <a:tblGrid>
                <a:gridCol w="977200"/>
                <a:gridCol w="680337"/>
                <a:gridCol w="1175637"/>
                <a:gridCol w="1493137"/>
                <a:gridCol w="1672525"/>
                <a:gridCol w="2583435"/>
              </a:tblGrid>
              <a:tr h="0">
                <a:tc>
                  <a:txBody>
                    <a:bodyPr/>
                    <a:lstStyle/>
                    <a:p>
                      <a:pPr algn="ctr">
                        <a:lnSpc>
                          <a:spcPct val="150000"/>
                        </a:lnSpc>
                        <a:spcAft>
                          <a:spcPts val="0"/>
                        </a:spcAf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W</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X</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Y</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Z</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lgn="ctr">
                        <a:lnSpc>
                          <a:spcPct val="150000"/>
                        </a:lnSpc>
                        <a:spcAft>
                          <a:spcPts val="0"/>
                        </a:spcAft>
                      </a:pPr>
                      <a:endParaRPr lang="en-US" sz="2800" kern="100">
                        <a:effectLst/>
                        <a:latin typeface="Times New Roman"/>
                        <a:ea typeface="华文细黑"/>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S</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SO</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SO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H</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SO</a:t>
                      </a:r>
                      <a:r>
                        <a:rPr lang="en-US" sz="2800" kern="100" baseline="-25000">
                          <a:effectLst/>
                          <a:latin typeface="Times New Roman"/>
                          <a:ea typeface="华文细黑"/>
                          <a:cs typeface="Courier New"/>
                        </a:rPr>
                        <a:t>4</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algn="ctr">
                        <a:lnSpc>
                          <a:spcPct val="1500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Na</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Na</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NaOH</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err="1">
                          <a:effectLst/>
                          <a:latin typeface="Times New Roman"/>
                          <a:ea typeface="华文细黑"/>
                          <a:cs typeface="Courier New"/>
                        </a:rPr>
                        <a:t>NaCl</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algn="ctr">
                        <a:lnSpc>
                          <a:spcPct val="150000"/>
                        </a:lnSpc>
                        <a:spcAft>
                          <a:spcPts val="0"/>
                        </a:spcAft>
                      </a:pPr>
                      <a:r>
                        <a:rPr lang="en-US" sz="2800" kern="100">
                          <a:effectLst/>
                          <a:latin typeface="Times New Roman"/>
                          <a:ea typeface="华文细黑"/>
                          <a:cs typeface="Courier New"/>
                        </a:rPr>
                        <a:t>C</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Fe</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FeCl</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Fe(OH)</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FeCl</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0">
                <a:tc>
                  <a:txBody>
                    <a:bodyPr/>
                    <a:lstStyle/>
                    <a:p>
                      <a:pPr algn="ctr">
                        <a:lnSpc>
                          <a:spcPct val="1500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Al</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AlCl</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NaAlO</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Al</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4</a:t>
                      </a:r>
                      <a:r>
                        <a:rPr lang="en-US" sz="2800" kern="100" dirty="0">
                          <a:effectLst/>
                          <a:latin typeface="Times New Roman"/>
                          <a:ea typeface="华文细黑"/>
                          <a:cs typeface="Courier New"/>
                        </a:rPr>
                        <a:t>)</a:t>
                      </a:r>
                      <a:r>
                        <a:rPr lang="en-US" sz="2800" kern="100" baseline="-25000" dirty="0">
                          <a:effectLst/>
                          <a:latin typeface="Times New Roman"/>
                          <a:ea typeface="华文细黑"/>
                          <a:cs typeface="Courier New"/>
                        </a:rPr>
                        <a:t>3</a:t>
                      </a:r>
                      <a:endParaRPr lang="zh-CN" sz="28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bl>
          </a:graphicData>
        </a:graphic>
      </p:graphicFrame>
      <p:pic>
        <p:nvPicPr>
          <p:cNvPr id="37890" name="Picture 2" descr="C:\Users\Administrator\Desktop\化学\HX43.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99298" y="2867043"/>
            <a:ext cx="2017609" cy="181996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21">
            <a:hlinkClick r:id="rId3"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7" name="Rectangle 21">
            <a:hlinkClick r:id="rId4"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8" name="Rectangle 21">
            <a:hlinkClick r:id="rId5"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9" name="Rectangle 21">
            <a:hlinkClick r:id="rId6"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0" name="Rectangle 21">
            <a:hlinkClick r:id="rId7"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1" name="Rectangle 21">
            <a:hlinkClick r:id="rId8"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2" name="Rectangle 21">
            <a:hlinkClick r:id="rId9"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3" name="Rectangle 21">
            <a:hlinkClick r:id="rId10"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4" name="Rectangle 21">
            <a:hlinkClick r:id="rId11"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5" name="Rectangle 21">
            <a:hlinkClick r:id="rId12"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6" name="Rectangle 21">
            <a:hlinkClick r:id="rId13"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8" name="Rectangle 21">
            <a:hlinkClick r:id="rId14"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9" name="Rectangle 21">
            <a:hlinkClick r:id="rId15"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16"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1" name="Rectangle 21">
            <a:hlinkClick r:id="rId17"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2" name="Rectangle 21">
            <a:hlinkClick r:id="rId18"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3" name="矩形 5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4" name="圆角矩形 53">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1834691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1258763" y="868680"/>
            <a:ext cx="9619212" cy="259583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需要点燃</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需要加热</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需要点燃。</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34"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5"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6"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7"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8"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9"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0"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1"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2"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5"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6"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7"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8"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49"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82682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765498"/>
            <a:ext cx="11639246" cy="2816284"/>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15.</a:t>
            </a:r>
            <a:r>
              <a:rPr lang="zh-CN" altLang="zh-CN" sz="2800" kern="100" dirty="0">
                <a:latin typeface="Times New Roman"/>
                <a:ea typeface="华文细黑"/>
                <a:cs typeface="Times New Roman"/>
              </a:rPr>
              <a:t>铜器久置于空气中会和空气中的水蒸气、</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作用产生</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绿锈</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，该</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绿锈</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俗称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，又称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孔雀石</a:t>
            </a:r>
            <a:r>
              <a:rPr lang="en-US" altLang="zh-CN" sz="2800" kern="100" dirty="0">
                <a:latin typeface="宋体"/>
                <a:ea typeface="华文细黑"/>
                <a:cs typeface="Times New Roman"/>
              </a:rPr>
              <a:t>”</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化学式为</a:t>
            </a:r>
            <a:r>
              <a:rPr lang="en-US" altLang="zh-CN" sz="2800" kern="100" dirty="0">
                <a:latin typeface="IPAPANNEW"/>
                <a:ea typeface="华文细黑"/>
                <a:cs typeface="Times New Roman"/>
              </a:rPr>
              <a:t>Cu</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(OH)</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CO</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能跟酸反应生成铜盐和</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。某同学利用下述系列反应实现了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的转化</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613966467"/>
              </p:ext>
            </p:extLst>
          </p:nvPr>
        </p:nvGraphicFramePr>
        <p:xfrm>
          <a:off x="383295" y="3870647"/>
          <a:ext cx="8548687" cy="1503363"/>
        </p:xfrm>
        <a:graphic>
          <a:graphicData uri="http://schemas.openxmlformats.org/presentationml/2006/ole">
            <mc:AlternateContent xmlns:mc="http://schemas.openxmlformats.org/markup-compatibility/2006">
              <mc:Choice xmlns:v="urn:schemas-microsoft-com:vml" Requires="v">
                <p:oleObj spid="_x0000_s39115" name="文档" r:id="rId3" imgW="8548507" imgH="1503321" progId="Word.Document.12">
                  <p:embed/>
                </p:oleObj>
              </mc:Choice>
              <mc:Fallback>
                <p:oleObj name="文档" r:id="rId3" imgW="8548507" imgH="1503321" progId="Word.Document.12">
                  <p:embed/>
                  <p:pic>
                    <p:nvPicPr>
                      <p:cNvPr id="0" name=""/>
                      <p:cNvPicPr/>
                      <p:nvPr/>
                    </p:nvPicPr>
                    <p:blipFill>
                      <a:blip r:embed="rId4"/>
                      <a:stretch>
                        <a:fillRect/>
                      </a:stretch>
                    </p:blipFill>
                    <p:spPr>
                      <a:xfrm>
                        <a:off x="383295" y="3870647"/>
                        <a:ext cx="8548687" cy="1503363"/>
                      </a:xfrm>
                      <a:prstGeom prst="rect">
                        <a:avLst/>
                      </a:prstGeom>
                    </p:spPr>
                  </p:pic>
                </p:oleObj>
              </mc:Fallback>
            </mc:AlternateContent>
          </a:graphicData>
        </a:graphic>
      </p:graphicFrame>
      <p:sp>
        <p:nvSpPr>
          <p:cNvPr id="37" name="Rectangle 21">
            <a:hlinkClick r:id="rId5"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8" name="Rectangle 21">
            <a:hlinkClick r:id="rId6"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9" name="Rectangle 21">
            <a:hlinkClick r:id="rId7"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0" name="Rectangle 21">
            <a:hlinkClick r:id="rId8"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1" name="Rectangle 21">
            <a:hlinkClick r:id="rId9"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2" name="Rectangle 21">
            <a:hlinkClick r:id="rId10"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3" name="Rectangle 21">
            <a:hlinkClick r:id="rId11"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4" name="Rectangle 21">
            <a:hlinkClick r:id="rId12"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5" name="Rectangle 21">
            <a:hlinkClick r:id="rId13"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6" name="Rectangle 21">
            <a:hlinkClick r:id="rId14"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8" name="Rectangle 21">
            <a:hlinkClick r:id="rId15"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9" name="Rectangle 21">
            <a:hlinkClick r:id="rId16"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0" name="Rectangle 21">
            <a:hlinkClick r:id="rId17"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1" name="Rectangle 21">
            <a:hlinkClick r:id="rId18"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2" name="Rectangle 21">
            <a:hlinkClick r:id="rId19"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53" name="Rectangle 21">
            <a:hlinkClick r:id="rId20"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6862" y="651962"/>
            <a:ext cx="11457851"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从三种不同分类标准回答，</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属于哪类物质</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a:t>
            </a:r>
          </a:p>
          <a:p>
            <a:pPr algn="just">
              <a:lnSpc>
                <a:spcPct val="150000"/>
              </a:lnSpc>
              <a:spcAft>
                <a:spcPts val="0"/>
              </a:spcAft>
            </a:pPr>
            <a:r>
              <a:rPr lang="en-US" altLang="zh-CN" sz="2800" kern="100" dirty="0" smtClean="0">
                <a:latin typeface="Times New Roman"/>
                <a:ea typeface="华文细黑"/>
                <a:cs typeface="Times New Roman"/>
              </a:rPr>
              <a:t>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请写出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铜绿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与盐酸反应的化学方程式：</a:t>
            </a:r>
            <a:r>
              <a:rPr lang="en-US" altLang="zh-CN" sz="2800" kern="100" dirty="0" smtClean="0">
                <a:latin typeface="Times New Roman"/>
                <a:ea typeface="华文细黑"/>
                <a:cs typeface="Courier New"/>
              </a:rPr>
              <a:t>_____________________</a:t>
            </a:r>
          </a:p>
          <a:p>
            <a:pPr algn="just">
              <a:lnSpc>
                <a:spcPct val="150000"/>
              </a:lnSpc>
              <a:spcAft>
                <a:spcPts val="0"/>
              </a:spcAft>
            </a:pPr>
            <a:r>
              <a:rPr lang="en-US" altLang="zh-CN" sz="2800" kern="100" dirty="0" smtClean="0">
                <a:latin typeface="Times New Roman"/>
                <a:ea typeface="华文细黑"/>
                <a:cs typeface="Times New Roman"/>
              </a:rPr>
              <a:t>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写出</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的化学方程式：</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④</a:t>
            </a:r>
            <a:r>
              <a:rPr lang="en-US" altLang="zh-CN" sz="2800" kern="100" dirty="0" smtClean="0">
                <a:latin typeface="Times New Roman"/>
                <a:ea typeface="华文细黑"/>
                <a:cs typeface="Courier New"/>
              </a:rPr>
              <a:t>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en-US" altLang="zh-CN" sz="2800" kern="100" dirty="0" smtClean="0">
                <a:latin typeface="Times New Roman"/>
                <a:ea typeface="华文细黑"/>
                <a:cs typeface="Courier New"/>
              </a:rPr>
              <a:t>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上述转化过程中属于化合反应的是</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，属于复分解反应的是</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，属于分解反应的是</a:t>
            </a:r>
            <a:r>
              <a:rPr lang="en-US" altLang="zh-CN" sz="2800" kern="100" dirty="0">
                <a:latin typeface="Times New Roman"/>
                <a:ea typeface="华文细黑"/>
                <a:cs typeface="Courier New"/>
              </a:rPr>
              <a:t>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4" name="矩形 3"/>
          <p:cNvSpPr/>
          <p:nvPr/>
        </p:nvSpPr>
        <p:spPr>
          <a:xfrm>
            <a:off x="9276603" y="549474"/>
            <a:ext cx="1980029" cy="705258"/>
          </a:xfrm>
          <a:prstGeom prst="rect">
            <a:avLst/>
          </a:prstGeom>
        </p:spPr>
        <p:txBody>
          <a:bodyPr wrap="none">
            <a:spAutoFit/>
          </a:bodyPr>
          <a:lstStyle/>
          <a:p>
            <a:pPr algn="just">
              <a:lnSpc>
                <a:spcPts val="5500"/>
              </a:lnSpc>
            </a:pPr>
            <a:r>
              <a:rPr lang="zh-CN" altLang="zh-CN" sz="2800" kern="100" dirty="0" smtClean="0">
                <a:solidFill>
                  <a:schemeClr val="accent6">
                    <a:lumMod val="75000"/>
                  </a:schemeClr>
                </a:solidFill>
                <a:latin typeface="Times New Roman"/>
                <a:ea typeface="华文细黑"/>
                <a:cs typeface="Courier New"/>
              </a:rPr>
              <a:t>盐、铜</a:t>
            </a:r>
            <a:r>
              <a:rPr lang="zh-CN" altLang="zh-CN" sz="2800" kern="100" smtClean="0">
                <a:solidFill>
                  <a:schemeClr val="accent6">
                    <a:lumMod val="75000"/>
                  </a:schemeClr>
                </a:solidFill>
                <a:latin typeface="Times New Roman"/>
                <a:ea typeface="华文细黑"/>
                <a:cs typeface="Courier New"/>
              </a:rPr>
              <a:t>盐、</a:t>
            </a:r>
            <a:endParaRPr lang="zh-CN" altLang="zh-CN" sz="2800" kern="100" dirty="0">
              <a:solidFill>
                <a:schemeClr val="accent6">
                  <a:lumMod val="75000"/>
                </a:schemeClr>
              </a:solidFill>
              <a:latin typeface="Times New Roman"/>
              <a:ea typeface="华文细黑"/>
              <a:cs typeface="Courier New"/>
            </a:endParaRPr>
          </a:p>
        </p:txBody>
      </p:sp>
      <p:sp>
        <p:nvSpPr>
          <p:cNvPr id="5" name="矩形 4"/>
          <p:cNvSpPr/>
          <p:nvPr/>
        </p:nvSpPr>
        <p:spPr>
          <a:xfrm>
            <a:off x="455432" y="1186498"/>
            <a:ext cx="2938625" cy="705258"/>
          </a:xfrm>
          <a:prstGeom prst="rect">
            <a:avLst/>
          </a:prstGeom>
        </p:spPr>
        <p:txBody>
          <a:bodyPr wrap="none">
            <a:spAutoFit/>
          </a:bodyPr>
          <a:lstStyle/>
          <a:p>
            <a:pPr algn="just">
              <a:lnSpc>
                <a:spcPts val="5500"/>
              </a:lnSpc>
            </a:pPr>
            <a:r>
              <a:rPr lang="zh-CN" altLang="zh-CN" sz="2800" kern="100" dirty="0">
                <a:solidFill>
                  <a:schemeClr val="accent6">
                    <a:lumMod val="75000"/>
                  </a:schemeClr>
                </a:solidFill>
                <a:latin typeface="Times New Roman"/>
                <a:ea typeface="华文细黑"/>
                <a:cs typeface="Courier New"/>
              </a:rPr>
              <a:t>碱式盐</a:t>
            </a:r>
            <a:r>
              <a:rPr lang="en-US" altLang="zh-CN" sz="2800" kern="100" dirty="0">
                <a:solidFill>
                  <a:schemeClr val="accent6">
                    <a:lumMod val="75000"/>
                  </a:schemeClr>
                </a:solidFill>
                <a:latin typeface="Times New Roman"/>
                <a:ea typeface="华文细黑"/>
                <a:cs typeface="Courier New"/>
              </a:rPr>
              <a:t>(</a:t>
            </a:r>
            <a:r>
              <a:rPr lang="zh-CN" altLang="zh-CN" sz="2800" kern="100" dirty="0">
                <a:solidFill>
                  <a:schemeClr val="accent6">
                    <a:lumMod val="75000"/>
                  </a:schemeClr>
                </a:solidFill>
                <a:latin typeface="Times New Roman"/>
                <a:ea typeface="华文细黑"/>
                <a:cs typeface="Courier New"/>
              </a:rPr>
              <a:t>或碳酸盐</a:t>
            </a:r>
            <a:r>
              <a:rPr lang="en-US" altLang="zh-CN" sz="2800" kern="100" dirty="0">
                <a:solidFill>
                  <a:schemeClr val="accent6">
                    <a:lumMod val="75000"/>
                  </a:schemeClr>
                </a:solidFill>
                <a:latin typeface="Times New Roman"/>
                <a:ea typeface="华文细黑"/>
                <a:cs typeface="Courier New"/>
              </a:rPr>
              <a:t>)</a:t>
            </a:r>
            <a:endParaRPr lang="zh-CN" altLang="en-US" sz="2800" kern="100" dirty="0">
              <a:solidFill>
                <a:schemeClr val="accent6">
                  <a:lumMod val="75000"/>
                </a:schemeClr>
              </a:solidFill>
              <a:latin typeface="Times New Roman"/>
              <a:ea typeface="华文细黑"/>
              <a:cs typeface="Courier New"/>
            </a:endParaRPr>
          </a:p>
        </p:txBody>
      </p:sp>
      <p:sp>
        <p:nvSpPr>
          <p:cNvPr id="7" name="矩形 6"/>
          <p:cNvSpPr/>
          <p:nvPr/>
        </p:nvSpPr>
        <p:spPr>
          <a:xfrm>
            <a:off x="7604544" y="1845618"/>
            <a:ext cx="4161482" cy="738664"/>
          </a:xfrm>
          <a:prstGeom prst="rect">
            <a:avLst/>
          </a:prstGeom>
        </p:spPr>
        <p:txBody>
          <a:bodyPr>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Cu</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CO</a:t>
            </a:r>
            <a:r>
              <a:rPr lang="en-US" altLang="zh-CN" sz="2800" kern="100" baseline="-25000" dirty="0">
                <a:solidFill>
                  <a:srgbClr val="E36C0A"/>
                </a:solidFill>
                <a:latin typeface="Times New Roman"/>
                <a:ea typeface="华文细黑"/>
                <a:cs typeface="Courier New"/>
              </a:rPr>
              <a:t>3</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4HCl</a:t>
            </a:r>
            <a:r>
              <a:rPr lang="en-US" altLang="zh-CN" sz="2800" kern="100" spc="-80" dirty="0" smtClean="0">
                <a:solidFill>
                  <a:srgbClr val="E36C0A"/>
                </a:solidFill>
                <a:latin typeface="Times New Roman"/>
                <a:ea typeface="华文细黑"/>
                <a:cs typeface="Courier New"/>
              </a:rPr>
              <a:t>==</a:t>
            </a:r>
            <a:r>
              <a:rPr lang="en-US" altLang="zh-CN" sz="2800" kern="100" dirty="0" smtClean="0">
                <a:solidFill>
                  <a:srgbClr val="E36C0A"/>
                </a:solidFill>
                <a:latin typeface="Times New Roman"/>
                <a:ea typeface="华文细黑"/>
                <a:cs typeface="Courier New"/>
              </a:rPr>
              <a:t>=</a:t>
            </a:r>
            <a:endParaRPr lang="zh-CN" altLang="zh-CN" sz="2800" kern="100" dirty="0">
              <a:effectLst/>
              <a:latin typeface="宋体"/>
              <a:cs typeface="Courier New"/>
            </a:endParaRPr>
          </a:p>
        </p:txBody>
      </p:sp>
      <p:sp>
        <p:nvSpPr>
          <p:cNvPr id="9" name="矩形 8"/>
          <p:cNvSpPr/>
          <p:nvPr/>
        </p:nvSpPr>
        <p:spPr>
          <a:xfrm>
            <a:off x="495380" y="2596178"/>
            <a:ext cx="3756156" cy="523220"/>
          </a:xfrm>
          <a:prstGeom prst="rect">
            <a:avLst/>
          </a:prstGeom>
        </p:spPr>
        <p:txBody>
          <a:bodyPr wrap="none">
            <a:spAutoFit/>
          </a:bodyPr>
          <a:lstStyle/>
          <a:p>
            <a:r>
              <a:rPr lang="en-US" altLang="zh-CN" sz="2800" kern="100" dirty="0">
                <a:solidFill>
                  <a:srgbClr val="E36C0A"/>
                </a:solidFill>
                <a:latin typeface="Times New Roman"/>
                <a:ea typeface="华文细黑"/>
                <a:cs typeface="Courier New"/>
              </a:rPr>
              <a:t>2CuCl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3H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CO</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a:t>
            </a:r>
            <a:endParaRPr lang="zh-CN" altLang="en-US" dirty="0"/>
          </a:p>
        </p:txBody>
      </p:sp>
      <p:graphicFrame>
        <p:nvGraphicFramePr>
          <p:cNvPr id="10" name="对象 9"/>
          <p:cNvGraphicFramePr>
            <a:graphicFrameLocks noChangeAspect="1"/>
          </p:cNvGraphicFramePr>
          <p:nvPr>
            <p:extLst>
              <p:ext uri="{D42A27DB-BD31-4B8C-83A1-F6EECF244321}">
                <p14:modId xmlns:p14="http://schemas.microsoft.com/office/powerpoint/2010/main" val="4132903889"/>
              </p:ext>
            </p:extLst>
          </p:nvPr>
        </p:nvGraphicFramePr>
        <p:xfrm>
          <a:off x="939168" y="3748306"/>
          <a:ext cx="4560888" cy="1158875"/>
        </p:xfrm>
        <a:graphic>
          <a:graphicData uri="http://schemas.openxmlformats.org/presentationml/2006/ole">
            <mc:AlternateContent xmlns:mc="http://schemas.openxmlformats.org/markup-compatibility/2006">
              <mc:Choice xmlns:v="urn:schemas-microsoft-com:vml" Requires="v">
                <p:oleObj spid="_x0000_s40340" name="文档" r:id="rId3" imgW="4563340" imgH="1158162" progId="Word.Document.12">
                  <p:embed/>
                </p:oleObj>
              </mc:Choice>
              <mc:Fallback>
                <p:oleObj name="文档" r:id="rId3" imgW="4563340" imgH="1158162" progId="Word.Document.12">
                  <p:embed/>
                  <p:pic>
                    <p:nvPicPr>
                      <p:cNvPr id="0" name=""/>
                      <p:cNvPicPr/>
                      <p:nvPr/>
                    </p:nvPicPr>
                    <p:blipFill>
                      <a:blip r:embed="rId4"/>
                      <a:stretch>
                        <a:fillRect/>
                      </a:stretch>
                    </p:blipFill>
                    <p:spPr>
                      <a:xfrm>
                        <a:off x="939168" y="3748306"/>
                        <a:ext cx="4560888" cy="115887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099265325"/>
              </p:ext>
            </p:extLst>
          </p:nvPr>
        </p:nvGraphicFramePr>
        <p:xfrm>
          <a:off x="935104" y="4437018"/>
          <a:ext cx="4560888" cy="1158875"/>
        </p:xfrm>
        <a:graphic>
          <a:graphicData uri="http://schemas.openxmlformats.org/presentationml/2006/ole">
            <mc:AlternateContent xmlns:mc="http://schemas.openxmlformats.org/markup-compatibility/2006">
              <mc:Choice xmlns:v="urn:schemas-microsoft-com:vml" Requires="v">
                <p:oleObj spid="_x0000_s40341" name="文档" r:id="rId5" imgW="4563340" imgH="1158882" progId="Word.Document.12">
                  <p:embed/>
                </p:oleObj>
              </mc:Choice>
              <mc:Fallback>
                <p:oleObj name="文档" r:id="rId5" imgW="4563340" imgH="1158882" progId="Word.Document.12">
                  <p:embed/>
                  <p:pic>
                    <p:nvPicPr>
                      <p:cNvPr id="0" name=""/>
                      <p:cNvPicPr/>
                      <p:nvPr/>
                    </p:nvPicPr>
                    <p:blipFill>
                      <a:blip r:embed="rId6"/>
                      <a:stretch>
                        <a:fillRect/>
                      </a:stretch>
                    </p:blipFill>
                    <p:spPr>
                      <a:xfrm>
                        <a:off x="935104" y="4437018"/>
                        <a:ext cx="4560888" cy="1158875"/>
                      </a:xfrm>
                      <a:prstGeom prst="rect">
                        <a:avLst/>
                      </a:prstGeom>
                    </p:spPr>
                  </p:pic>
                </p:oleObj>
              </mc:Fallback>
            </mc:AlternateContent>
          </a:graphicData>
        </a:graphic>
      </p:graphicFrame>
      <p:sp>
        <p:nvSpPr>
          <p:cNvPr id="11" name="矩形 10"/>
          <p:cNvSpPr/>
          <p:nvPr/>
        </p:nvSpPr>
        <p:spPr>
          <a:xfrm>
            <a:off x="6380408" y="5024130"/>
            <a:ext cx="543739" cy="705258"/>
          </a:xfrm>
          <a:prstGeom prst="rect">
            <a:avLst/>
          </a:prstGeom>
        </p:spPr>
        <p:txBody>
          <a:bodyPr wrap="none">
            <a:spAutoFit/>
          </a:bodyPr>
          <a:lstStyle/>
          <a:p>
            <a:pPr algn="just">
              <a:lnSpc>
                <a:spcPts val="5500"/>
              </a:lnSpc>
            </a:pPr>
            <a:r>
              <a:rPr lang="en-US" altLang="zh-CN" sz="2800" kern="100" dirty="0" smtClean="0">
                <a:solidFill>
                  <a:schemeClr val="accent6">
                    <a:lumMod val="75000"/>
                  </a:schemeClr>
                </a:solidFill>
                <a:latin typeface="Times New Roman"/>
                <a:ea typeface="华文细黑"/>
                <a:cs typeface="Courier New"/>
              </a:rPr>
              <a:t>①</a:t>
            </a:r>
            <a:endParaRPr lang="zh-CN" altLang="en-US" sz="2800" kern="100" dirty="0">
              <a:solidFill>
                <a:schemeClr val="accent6">
                  <a:lumMod val="75000"/>
                </a:schemeClr>
              </a:solidFill>
              <a:latin typeface="Times New Roman"/>
              <a:ea typeface="华文细黑"/>
              <a:cs typeface="Courier New"/>
            </a:endParaRPr>
          </a:p>
        </p:txBody>
      </p:sp>
      <p:sp>
        <p:nvSpPr>
          <p:cNvPr id="13" name="矩形 12"/>
          <p:cNvSpPr/>
          <p:nvPr/>
        </p:nvSpPr>
        <p:spPr>
          <a:xfrm>
            <a:off x="10680568" y="5034290"/>
            <a:ext cx="902811" cy="705258"/>
          </a:xfrm>
          <a:prstGeom prst="rect">
            <a:avLst/>
          </a:prstGeom>
        </p:spPr>
        <p:txBody>
          <a:bodyPr wrap="none">
            <a:spAutoFit/>
          </a:bodyPr>
          <a:lstStyle/>
          <a:p>
            <a:pPr algn="just">
              <a:lnSpc>
                <a:spcPts val="5500"/>
              </a:lnSpc>
            </a:pPr>
            <a:r>
              <a:rPr lang="en-US" altLang="zh-CN" sz="2800" kern="100" dirty="0">
                <a:solidFill>
                  <a:schemeClr val="accent6">
                    <a:lumMod val="75000"/>
                  </a:schemeClr>
                </a:solidFill>
                <a:latin typeface="Times New Roman"/>
                <a:ea typeface="华文细黑"/>
                <a:cs typeface="Courier New"/>
              </a:rPr>
              <a:t>②③</a:t>
            </a:r>
            <a:endParaRPr lang="zh-CN" altLang="en-US" sz="2800" kern="100" dirty="0">
              <a:solidFill>
                <a:schemeClr val="accent6">
                  <a:lumMod val="75000"/>
                </a:schemeClr>
              </a:solidFill>
              <a:latin typeface="Times New Roman"/>
              <a:ea typeface="华文细黑"/>
              <a:cs typeface="Courier New"/>
            </a:endParaRPr>
          </a:p>
        </p:txBody>
      </p:sp>
      <p:sp>
        <p:nvSpPr>
          <p:cNvPr id="14" name="矩形 13"/>
          <p:cNvSpPr/>
          <p:nvPr/>
        </p:nvSpPr>
        <p:spPr>
          <a:xfrm>
            <a:off x="3521296" y="5672202"/>
            <a:ext cx="543739" cy="705258"/>
          </a:xfrm>
          <a:prstGeom prst="rect">
            <a:avLst/>
          </a:prstGeom>
        </p:spPr>
        <p:txBody>
          <a:bodyPr wrap="none">
            <a:spAutoFit/>
          </a:bodyPr>
          <a:lstStyle/>
          <a:p>
            <a:pPr algn="just">
              <a:lnSpc>
                <a:spcPts val="5500"/>
              </a:lnSpc>
            </a:pPr>
            <a:r>
              <a:rPr lang="en-US" altLang="zh-CN" sz="2800" kern="100" dirty="0">
                <a:solidFill>
                  <a:schemeClr val="accent6">
                    <a:lumMod val="75000"/>
                  </a:schemeClr>
                </a:solidFill>
                <a:latin typeface="Times New Roman"/>
                <a:ea typeface="华文细黑"/>
                <a:cs typeface="Courier New"/>
              </a:rPr>
              <a:t>④</a:t>
            </a:r>
            <a:endParaRPr lang="zh-CN" altLang="zh-CN" sz="2800" kern="100" dirty="0">
              <a:solidFill>
                <a:schemeClr val="accent6">
                  <a:lumMod val="75000"/>
                </a:schemeClr>
              </a:solidFill>
              <a:latin typeface="Times New Roman"/>
              <a:ea typeface="华文细黑"/>
              <a:cs typeface="Courier New"/>
            </a:endParaRPr>
          </a:p>
        </p:txBody>
      </p:sp>
      <p:sp>
        <p:nvSpPr>
          <p:cNvPr id="32" name="Rectangle 21">
            <a:hlinkClick r:id="rId7"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3" name="Rectangle 21">
            <a:hlinkClick r:id="rId8"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4" name="Rectangle 21">
            <a:hlinkClick r:id="rId9"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5" name="Rectangle 21">
            <a:hlinkClick r:id="rId10"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6" name="Rectangle 21">
            <a:hlinkClick r:id="rId11"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7" name="Rectangle 21">
            <a:hlinkClick r:id="rId12"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8" name="Rectangle 21">
            <a:hlinkClick r:id="rId13"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9" name="Rectangle 21">
            <a:hlinkClick r:id="rId14"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0" name="Rectangle 21">
            <a:hlinkClick r:id="rId15"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1" name="Rectangle 21">
            <a:hlinkClick r:id="rId16"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2" name="Rectangle 21">
            <a:hlinkClick r:id="rId17"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3" name="Rectangle 21">
            <a:hlinkClick r:id="rId18"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4" name="Rectangle 21">
            <a:hlinkClick r:id="rId19"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5" name="Rectangle 21">
            <a:hlinkClick r:id="rId20"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6" name="Rectangle 21">
            <a:hlinkClick r:id="rId21"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48" name="Rectangle 21">
            <a:hlinkClick r:id="rId22"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16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49" name="矩形 4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0" name="圆角矩形 4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1095761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linds(horizontal)">
                                      <p:cBhvr>
                                        <p:cTn id="33" dur="500"/>
                                        <p:tgtEl>
                                          <p:spTgt spid="11"/>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4"/>
                                        </p:tgtEl>
                                      </p:cBhvr>
                                    </p:animEffect>
                                    <p:set>
                                      <p:cBhvr>
                                        <p:cTn id="47" dur="1" fill="hold">
                                          <p:stCondLst>
                                            <p:cond delay="499"/>
                                          </p:stCondLst>
                                        </p:cTn>
                                        <p:tgtEl>
                                          <p:spTgt spid="4"/>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9"/>
                                        </p:tgtEl>
                                      </p:cBhvr>
                                    </p:animEffect>
                                    <p:set>
                                      <p:cBhvr>
                                        <p:cTn id="50" dur="1" fill="hold">
                                          <p:stCondLst>
                                            <p:cond delay="499"/>
                                          </p:stCondLst>
                                        </p:cTn>
                                        <p:tgtEl>
                                          <p:spTgt spid="9"/>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
                                        </p:tgtEl>
                                      </p:cBhvr>
                                    </p:animEffect>
                                    <p:set>
                                      <p:cBhvr>
                                        <p:cTn id="53" dur="1" fill="hold">
                                          <p:stCondLst>
                                            <p:cond delay="499"/>
                                          </p:stCondLst>
                                        </p:cTn>
                                        <p:tgtEl>
                                          <p:spTgt spid="7"/>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0"/>
                                        </p:tgtEl>
                                      </p:cBhvr>
                                    </p:animEffect>
                                    <p:set>
                                      <p:cBhvr>
                                        <p:cTn id="56" dur="1" fill="hold">
                                          <p:stCondLst>
                                            <p:cond delay="499"/>
                                          </p:stCondLst>
                                        </p:cTn>
                                        <p:tgtEl>
                                          <p:spTgt spid="10"/>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3"/>
                                        </p:tgtEl>
                                      </p:cBhvr>
                                    </p:animEffect>
                                    <p:set>
                                      <p:cBhvr>
                                        <p:cTn id="65" dur="1" fill="hold">
                                          <p:stCondLst>
                                            <p:cond delay="499"/>
                                          </p:stCondLst>
                                        </p:cTn>
                                        <p:tgtEl>
                                          <p:spTgt spid="13"/>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4"/>
                                        </p:tgtEl>
                                      </p:cBhvr>
                                    </p:animEffect>
                                    <p:set>
                                      <p:cBhvr>
                                        <p:cTn id="68"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50"/>
                  </p:tgtEl>
                </p:cond>
              </p:nextCondLst>
            </p:seq>
          </p:childTnLst>
        </p:cTn>
      </p:par>
    </p:tnLst>
    <p:bldLst>
      <p:bldP spid="4" grpId="0"/>
      <p:bldP spid="4" grpId="1"/>
      <p:bldP spid="5" grpId="0"/>
      <p:bldP spid="5" grpId="1"/>
      <p:bldP spid="7" grpId="0"/>
      <p:bldP spid="7" grpId="1"/>
      <p:bldP spid="9" grpId="0"/>
      <p:bldP spid="9" grpId="1"/>
      <p:bldP spid="11" grpId="0"/>
      <p:bldP spid="11" grpId="1"/>
      <p:bldP spid="13" grpId="0"/>
      <p:bldP spid="13" grpId="1"/>
      <p:bldP spid="14" grpId="0"/>
      <p:bldP spid="1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8699" y="584333"/>
            <a:ext cx="11274431"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只含一种元素的物质一定是纯净物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含水的物质不一定是混合物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只由一种分子组成的物质一定为纯净物，组成混合物的元素可能只有一种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纯净物只由一种原子组成，而混合物由多种原子组成</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只由一种元素的阳离子与另一种元素的阴离子组成的物质一定为纯净物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sp>
        <p:nvSpPr>
          <p:cNvPr id="2" name="矩形 1"/>
          <p:cNvSpPr/>
          <p:nvPr/>
        </p:nvSpPr>
        <p:spPr>
          <a:xfrm>
            <a:off x="6383238" y="1341562"/>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3" name="矩形 2"/>
          <p:cNvSpPr/>
          <p:nvPr/>
        </p:nvSpPr>
        <p:spPr>
          <a:xfrm>
            <a:off x="5303118" y="1989634"/>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5" name="矩形 4"/>
          <p:cNvSpPr/>
          <p:nvPr/>
        </p:nvSpPr>
        <p:spPr>
          <a:xfrm>
            <a:off x="1630710" y="3285778"/>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6" name="矩形 5"/>
          <p:cNvSpPr/>
          <p:nvPr/>
        </p:nvSpPr>
        <p:spPr>
          <a:xfrm>
            <a:off x="9191550" y="3861842"/>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7" name="矩形 6"/>
          <p:cNvSpPr/>
          <p:nvPr/>
        </p:nvSpPr>
        <p:spPr>
          <a:xfrm>
            <a:off x="1342678" y="5157986"/>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2" action="ppaction://hlinksldjump"/>
          </p:cNvPr>
          <p:cNvSpPr>
            <a:spLocks noChangeArrowheads="1"/>
          </p:cNvSpPr>
          <p:nvPr/>
        </p:nvSpPr>
        <p:spPr bwMode="auto">
          <a:xfrm>
            <a:off x="10703718" y="11234"/>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11205896" y="11234"/>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4" action="ppaction://hlinksldjump"/>
          </p:cNvPr>
          <p:cNvSpPr>
            <a:spLocks noChangeArrowheads="1"/>
          </p:cNvSpPr>
          <p:nvPr/>
        </p:nvSpPr>
        <p:spPr bwMode="auto">
          <a:xfrm>
            <a:off x="11683932" y="11234"/>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6240" y="593678"/>
            <a:ext cx="11873194"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16.</a:t>
            </a:r>
            <a:r>
              <a:rPr lang="zh-CN" altLang="zh-CN" sz="2800" kern="100" dirty="0">
                <a:latin typeface="Times New Roman"/>
                <a:ea typeface="华文细黑"/>
                <a:cs typeface="Times New Roman"/>
              </a:rPr>
              <a:t>对于数以千万计的化学物质和为数更多的化学反应，分类法的作用几乎是无可替代的。</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现有下列六种物质：</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CaO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，按照不同的分类标准，它们中有一种物质与其他五种有明显的不同，请找出这种物质，并写出分类的依据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至少要写出两种分类方法</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②</a:t>
            </a:r>
            <a:r>
              <a:rPr lang="en-US" altLang="zh-CN" sz="2800" kern="100" dirty="0" smtClean="0">
                <a:latin typeface="Times New Roman"/>
                <a:ea typeface="华文细黑"/>
                <a:cs typeface="Courier New"/>
              </a:rPr>
              <a:t>______________________________________________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是过氧化物，</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是酸性氧化物</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CaO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是碱性氧化物</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 name="矩形 4"/>
          <p:cNvSpPr/>
          <p:nvPr/>
        </p:nvSpPr>
        <p:spPr>
          <a:xfrm>
            <a:off x="611023" y="3710342"/>
            <a:ext cx="10793813" cy="1384995"/>
          </a:xfrm>
          <a:prstGeom prst="rect">
            <a:avLst/>
          </a:prstGeom>
        </p:spPr>
        <p:txBody>
          <a:bodyPr>
            <a:spAutoFit/>
          </a:bodyPr>
          <a:lstStyle/>
          <a:p>
            <a:pPr lvl="0" algn="just">
              <a:lnSpc>
                <a:spcPct val="150000"/>
              </a:lnSpc>
            </a:pPr>
            <a:r>
              <a:rPr lang="en-US" altLang="zh-CN" sz="2800" kern="100" dirty="0" smtClean="0">
                <a:solidFill>
                  <a:srgbClr val="E36C0A"/>
                </a:solidFill>
                <a:latin typeface="Times New Roman"/>
                <a:ea typeface="华文细黑"/>
                <a:cs typeface="Courier New"/>
              </a:rPr>
              <a:t>SO</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在常温常压下是气体，其余为固体</a:t>
            </a:r>
            <a:endParaRPr lang="zh-CN" altLang="zh-CN" sz="2800" kern="100" dirty="0" smtClean="0">
              <a:solidFill>
                <a:prstClr val="black"/>
              </a:solidFill>
              <a:latin typeface="宋体"/>
              <a:cs typeface="Courier New"/>
            </a:endParaRPr>
          </a:p>
          <a:p>
            <a:pPr lvl="0" algn="just">
              <a:lnSpc>
                <a:spcPct val="150000"/>
              </a:lnSpc>
            </a:pPr>
            <a:r>
              <a:rPr lang="en-US" altLang="zh-CN" sz="2800" kern="100" dirty="0" smtClean="0">
                <a:solidFill>
                  <a:srgbClr val="E36C0A"/>
                </a:solidFill>
                <a:latin typeface="Times New Roman"/>
                <a:ea typeface="华文细黑"/>
                <a:cs typeface="Courier New"/>
              </a:rPr>
              <a:t>Na</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是过氧化物，其余为酸性氧化物或碱性氧化物</a:t>
            </a:r>
            <a:endParaRPr lang="zh-CN" altLang="zh-CN" sz="2800" kern="100" dirty="0">
              <a:solidFill>
                <a:prstClr val="black"/>
              </a:solidFill>
              <a:latin typeface="宋体"/>
              <a:cs typeface="Courier New"/>
            </a:endParaRPr>
          </a:p>
        </p:txBody>
      </p:sp>
      <p:sp>
        <p:nvSpPr>
          <p:cNvPr id="23"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38"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16</a:t>
            </a:r>
          </a:p>
        </p:txBody>
      </p:sp>
      <p:sp>
        <p:nvSpPr>
          <p:cNvPr id="39" name="矩形 3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0" name="圆角矩形 3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111179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linds(horizontal)">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xEl>
                                              <p:pRg st="4" end="4"/>
                                            </p:txEl>
                                          </p:spTgt>
                                        </p:tgtEl>
                                      </p:cBhvr>
                                    </p:animEffect>
                                    <p:set>
                                      <p:cBhvr>
                                        <p:cTn id="22" dur="1" fill="hold">
                                          <p:stCondLst>
                                            <p:cond delay="499"/>
                                          </p:stCondLst>
                                        </p:cTn>
                                        <p:tgtEl>
                                          <p:spTgt spid="3">
                                            <p:txEl>
                                              <p:pRg st="4" end="4"/>
                                            </p:tx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5">
                                            <p:txEl>
                                              <p:pRg st="0" end="0"/>
                                            </p:txEl>
                                          </p:spTgt>
                                        </p:tgtEl>
                                      </p:cBhvr>
                                    </p:animEffect>
                                    <p:set>
                                      <p:cBhvr>
                                        <p:cTn id="25" dur="1" fill="hold">
                                          <p:stCondLst>
                                            <p:cond delay="499"/>
                                          </p:stCondLst>
                                        </p:cTn>
                                        <p:tgtEl>
                                          <p:spTgt spid="5">
                                            <p:txEl>
                                              <p:pRg st="0" end="0"/>
                                            </p:txEl>
                                          </p:spTgt>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5">
                                            <p:txEl>
                                              <p:pRg st="1" end="1"/>
                                            </p:txEl>
                                          </p:spTgt>
                                        </p:tgtEl>
                                      </p:cBhvr>
                                    </p:animEffect>
                                    <p:set>
                                      <p:cBhvr>
                                        <p:cTn id="28" dur="1" fill="hold">
                                          <p:stCondLst>
                                            <p:cond delay="499"/>
                                          </p:stCondLst>
                                        </p:cTn>
                                        <p:tgtEl>
                                          <p:spTgt spid="5">
                                            <p:txEl>
                                              <p:pRg st="1" end="1"/>
                                            </p:txEl>
                                          </p:spTgt>
                                        </p:tgtEl>
                                        <p:attrNameLst>
                                          <p:attrName>style.visibility</p:attrName>
                                        </p:attrNameLst>
                                      </p:cBhvr>
                                      <p:to>
                                        <p:strVal val="hidden"/>
                                      </p:to>
                                    </p:set>
                                  </p:childTnLst>
                                </p:cTn>
                              </p:par>
                            </p:childTnLst>
                          </p:cTn>
                        </p:par>
                      </p:childTnLst>
                    </p:cTn>
                  </p:par>
                </p:childTnLst>
              </p:cTn>
              <p:nextCondLst>
                <p:cond evt="onClick" delay="0">
                  <p:tgtEl>
                    <p:spTgt spid="40"/>
                  </p:tgtEl>
                </p:cond>
              </p:nextCondLst>
            </p:seq>
          </p:childTnLst>
        </p:cTn>
      </p:par>
    </p:tnLst>
    <p:bldLst>
      <p:bldP spid="5" grpId="0" build="allAtOnce"/>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6309" y="693490"/>
            <a:ext cx="11409907"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从反应中有无离子参加，可以将化学反应分为离子反应和非离子反应。</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与水反应的离子方程式</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a:t>
            </a:r>
            <a:r>
              <a:rPr lang="zh-CN" altLang="zh-CN" sz="2800" kern="100" dirty="0" smtClean="0">
                <a:latin typeface="Times New Roman"/>
                <a:ea typeface="华文细黑"/>
                <a:cs typeface="Times New Roman"/>
              </a:rPr>
              <a:t>。从</a:t>
            </a:r>
            <a:r>
              <a:rPr lang="zh-CN" altLang="zh-CN" sz="2800" kern="100" dirty="0">
                <a:latin typeface="Times New Roman"/>
                <a:ea typeface="华文细黑"/>
                <a:cs typeface="Times New Roman"/>
              </a:rPr>
              <a:t>反应中</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，可以将化学反应分为氧化还原反应和非氧化还原反应，从上述物质中分别找出两种能相互反应的物质，各写一个非氧化还原反应的方程式和氧化还原反应的方程式</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1" name="Rectangle 21">
            <a:hlinkClick r:id="rId2"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3"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4"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5"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6"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7"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8"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9"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0"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1"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2"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3"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4"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15"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Rectangle 21">
            <a:hlinkClick r:id="rId16"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36" name="Rectangle 21">
            <a:hlinkClick r:id="rId17"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16</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8" name="圆角矩形 37">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9238348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13961" y="712234"/>
            <a:ext cx="10856137" cy="3618939"/>
          </a:xfrm>
          <a:prstGeom prst="rect">
            <a:avLst/>
          </a:prstGeom>
        </p:spPr>
        <p:txBody>
          <a:bodyPr>
            <a:spAutoFit/>
          </a:bodyPr>
          <a:lstStyle/>
          <a:p>
            <a:pPr lvl="0" algn="just">
              <a:lnSpc>
                <a:spcPts val="5500"/>
              </a:lnSpc>
            </a:pPr>
            <a:r>
              <a:rPr lang="zh-CN" altLang="zh-CN" sz="2800" b="1" kern="100" dirty="0">
                <a:solidFill>
                  <a:srgbClr val="0000FF"/>
                </a:solidFill>
                <a:latin typeface="Times New Roman"/>
                <a:cs typeface="Times New Roman"/>
              </a:rPr>
              <a:t>解析　</a:t>
            </a:r>
            <a:r>
              <a:rPr lang="en-US" altLang="zh-CN" sz="2800" kern="100" dirty="0" smtClean="0">
                <a:solidFill>
                  <a:prstClr val="black"/>
                </a:solidFill>
                <a:latin typeface="Times New Roman"/>
                <a:ea typeface="华文细黑"/>
                <a:cs typeface="Courier New"/>
              </a:rPr>
              <a:t>Na</a:t>
            </a:r>
            <a:r>
              <a:rPr lang="en-US" altLang="zh-CN" sz="2800" kern="100" baseline="-25000" dirty="0" smtClean="0">
                <a:solidFill>
                  <a:prstClr val="black"/>
                </a:solidFill>
                <a:latin typeface="Times New Roman"/>
                <a:ea typeface="华文细黑"/>
                <a:cs typeface="Courier New"/>
              </a:rPr>
              <a:t>2</a:t>
            </a:r>
            <a:r>
              <a:rPr lang="en-US" altLang="zh-CN" sz="2800" kern="100" dirty="0" smtClean="0">
                <a:solidFill>
                  <a:prstClr val="black"/>
                </a:solidFill>
                <a:latin typeface="Times New Roman"/>
                <a:ea typeface="华文细黑"/>
                <a:cs typeface="Courier New"/>
              </a:rPr>
              <a:t>O</a:t>
            </a:r>
            <a:r>
              <a:rPr lang="en-US" altLang="zh-CN" sz="2800" kern="100" baseline="-25000" dirty="0" smtClean="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具有强氧化性，</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具有还原性，两者能发生氧化还原反应，生成硫酸钠</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答案　</a:t>
            </a:r>
            <a:r>
              <a:rPr lang="en-US" altLang="zh-CN" sz="2800" kern="100" dirty="0" smtClean="0">
                <a:solidFill>
                  <a:srgbClr val="E36C0A"/>
                </a:solidFill>
                <a:latin typeface="Times New Roman"/>
                <a:ea typeface="华文细黑"/>
                <a:cs typeface="Courier New"/>
              </a:rPr>
              <a:t>2Na</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2H</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r>
              <a:rPr lang="en-US" altLang="zh-CN" sz="2800" kern="100" spc="-80" dirty="0" smtClean="0">
                <a:solidFill>
                  <a:srgbClr val="E36C0A"/>
                </a:solidFill>
                <a:latin typeface="Times New Roman"/>
                <a:ea typeface="华文细黑"/>
                <a:cs typeface="Courier New"/>
              </a:rPr>
              <a:t>==</a:t>
            </a:r>
            <a:r>
              <a:rPr lang="en-US" altLang="zh-CN" sz="2800" kern="100" dirty="0" smtClean="0">
                <a:solidFill>
                  <a:srgbClr val="E36C0A"/>
                </a:solidFill>
                <a:latin typeface="Times New Roman"/>
                <a:ea typeface="华文细黑"/>
                <a:cs typeface="Courier New"/>
              </a:rPr>
              <a:t>=4Na</a:t>
            </a:r>
            <a:r>
              <a:rPr lang="zh-CN" altLang="zh-CN" sz="2800" kern="100" baseline="30000" dirty="0" smtClean="0">
                <a:solidFill>
                  <a:srgbClr val="E36C0A"/>
                </a:solidFill>
                <a:latin typeface="Times New Roman"/>
                <a:ea typeface="华文细黑"/>
                <a:cs typeface="Times New Roman"/>
              </a:rPr>
              <a:t>＋</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4OH</a:t>
            </a:r>
            <a:r>
              <a:rPr lang="zh-CN" altLang="zh-CN" sz="2800" kern="100" baseline="30000" dirty="0" smtClean="0">
                <a:solidFill>
                  <a:srgbClr val="E36C0A"/>
                </a:solidFill>
                <a:latin typeface="Times New Roman"/>
                <a:ea typeface="华文细黑"/>
                <a:cs typeface="Times New Roman"/>
              </a:rPr>
              <a:t>－</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O</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宋体"/>
                <a:ea typeface="华文细黑"/>
                <a:cs typeface="Times New Roman"/>
              </a:rPr>
              <a:t>↑</a:t>
            </a:r>
            <a:r>
              <a:rPr lang="zh-CN" altLang="zh-CN" sz="2800" kern="100" dirty="0" smtClean="0">
                <a:solidFill>
                  <a:srgbClr val="E36C0A"/>
                </a:solidFill>
                <a:latin typeface="Times New Roman"/>
                <a:ea typeface="华文细黑"/>
                <a:cs typeface="Times New Roman"/>
              </a:rPr>
              <a:t>　有无电子转移　</a:t>
            </a:r>
            <a:r>
              <a:rPr lang="en-US" altLang="zh-CN" sz="2800" kern="100" dirty="0" err="1" smtClean="0">
                <a:solidFill>
                  <a:srgbClr val="E36C0A"/>
                </a:solidFill>
                <a:latin typeface="Times New Roman"/>
                <a:ea typeface="华文细黑"/>
                <a:cs typeface="Courier New"/>
              </a:rPr>
              <a:t>CaO</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SiO</a:t>
            </a:r>
            <a:r>
              <a:rPr lang="en-US" altLang="zh-CN" sz="2800" kern="100" baseline="-25000" dirty="0" smtClean="0">
                <a:solidFill>
                  <a:srgbClr val="E36C0A"/>
                </a:solidFill>
                <a:latin typeface="Times New Roman"/>
                <a:ea typeface="华文细黑"/>
                <a:cs typeface="Courier New"/>
              </a:rPr>
              <a:t>2              </a:t>
            </a:r>
            <a:r>
              <a:rPr lang="en-US" altLang="zh-CN" sz="2800" kern="100" dirty="0" smtClean="0">
                <a:solidFill>
                  <a:srgbClr val="E36C0A"/>
                </a:solidFill>
                <a:latin typeface="Times New Roman"/>
                <a:ea typeface="华文细黑"/>
                <a:cs typeface="Courier New"/>
              </a:rPr>
              <a:t>  </a:t>
            </a:r>
            <a:r>
              <a:rPr lang="en-US" altLang="zh-CN" sz="2800" kern="100" baseline="-25000" dirty="0" smtClean="0">
                <a:solidFill>
                  <a:srgbClr val="E36C0A"/>
                </a:solidFill>
                <a:latin typeface="Times New Roman"/>
                <a:ea typeface="华文细黑"/>
                <a:cs typeface="Courier New"/>
              </a:rPr>
              <a:t> </a:t>
            </a:r>
            <a:r>
              <a:rPr lang="en-US" altLang="zh-CN" sz="2800" kern="100" dirty="0" smtClean="0">
                <a:solidFill>
                  <a:srgbClr val="E36C0A"/>
                </a:solidFill>
                <a:latin typeface="Times New Roman"/>
                <a:ea typeface="华文细黑"/>
                <a:cs typeface="Courier New"/>
              </a:rPr>
              <a:t>CaSiO</a:t>
            </a:r>
            <a:r>
              <a:rPr lang="en-US" altLang="zh-CN" sz="2800" kern="100" baseline="-25000" dirty="0" smtClean="0">
                <a:solidFill>
                  <a:srgbClr val="E36C0A"/>
                </a:solidFill>
                <a:latin typeface="Times New Roman"/>
                <a:ea typeface="华文细黑"/>
                <a:cs typeface="Courier New"/>
              </a:rPr>
              <a:t>3</a:t>
            </a:r>
            <a:r>
              <a:rPr lang="en-US" altLang="zh-CN" sz="2800" kern="100" dirty="0" smtClean="0">
                <a:solidFill>
                  <a:srgbClr val="E36C0A"/>
                </a:solidFill>
                <a:latin typeface="Times New Roman"/>
                <a:ea typeface="华文细黑"/>
                <a:cs typeface="Courier New"/>
              </a:rPr>
              <a:t>(</a:t>
            </a:r>
            <a:r>
              <a:rPr lang="zh-CN" altLang="zh-CN" sz="2800" kern="100" dirty="0" smtClean="0">
                <a:solidFill>
                  <a:srgbClr val="E36C0A"/>
                </a:solidFill>
                <a:latin typeface="Times New Roman"/>
                <a:ea typeface="华文细黑"/>
                <a:cs typeface="Times New Roman"/>
              </a:rPr>
              <a:t>或</a:t>
            </a:r>
            <a:r>
              <a:rPr lang="en-US" altLang="zh-CN" sz="2800" kern="100" dirty="0" err="1" smtClean="0">
                <a:solidFill>
                  <a:srgbClr val="E36C0A"/>
                </a:solidFill>
                <a:latin typeface="Times New Roman"/>
                <a:ea typeface="华文细黑"/>
                <a:cs typeface="Courier New"/>
              </a:rPr>
              <a:t>MgO</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SO</a:t>
            </a:r>
            <a:r>
              <a:rPr lang="en-US" altLang="zh-CN" sz="2800" kern="100" baseline="-25000" dirty="0" smtClean="0">
                <a:solidFill>
                  <a:srgbClr val="E36C0A"/>
                </a:solidFill>
                <a:latin typeface="Times New Roman"/>
                <a:ea typeface="华文细黑"/>
                <a:cs typeface="Courier New"/>
              </a:rPr>
              <a:t>2                  </a:t>
            </a:r>
            <a:r>
              <a:rPr lang="en-US" altLang="zh-CN" sz="2800" kern="100" dirty="0" smtClean="0">
                <a:solidFill>
                  <a:srgbClr val="E36C0A"/>
                </a:solidFill>
                <a:latin typeface="Times New Roman"/>
                <a:ea typeface="华文细黑"/>
                <a:cs typeface="Courier New"/>
              </a:rPr>
              <a:t>MgSO</a:t>
            </a:r>
            <a:r>
              <a:rPr lang="en-US" altLang="zh-CN" sz="2800" kern="100" baseline="-25000" dirty="0" smtClean="0">
                <a:solidFill>
                  <a:srgbClr val="E36C0A"/>
                </a:solidFill>
                <a:latin typeface="Times New Roman"/>
                <a:ea typeface="华文细黑"/>
                <a:cs typeface="Courier New"/>
              </a:rPr>
              <a:t>3</a:t>
            </a:r>
            <a:r>
              <a:rPr lang="zh-CN" altLang="zh-CN" sz="2800" kern="100" dirty="0" smtClean="0">
                <a:solidFill>
                  <a:srgbClr val="E36C0A"/>
                </a:solidFill>
                <a:latin typeface="Times New Roman"/>
                <a:ea typeface="华文细黑"/>
                <a:cs typeface="Times New Roman"/>
              </a:rPr>
              <a:t>等其他合理答案均可</a:t>
            </a:r>
            <a:r>
              <a:rPr lang="en-US" altLang="zh-CN" sz="2800" kern="100" dirty="0" smtClean="0">
                <a:solidFill>
                  <a:srgbClr val="E36C0A"/>
                </a:solidFill>
                <a:latin typeface="Times New Roman"/>
                <a:ea typeface="华文细黑"/>
                <a:cs typeface="Courier New"/>
              </a:rPr>
              <a:t>)</a:t>
            </a:r>
            <a:r>
              <a:rPr lang="zh-CN" altLang="zh-CN" sz="2800" kern="100" dirty="0" smtClean="0">
                <a:solidFill>
                  <a:srgbClr val="E36C0A"/>
                </a:solidFill>
                <a:latin typeface="Times New Roman"/>
                <a:ea typeface="华文细黑"/>
                <a:cs typeface="Times New Roman"/>
              </a:rPr>
              <a:t>　</a:t>
            </a:r>
            <a:r>
              <a:rPr lang="en-US" altLang="zh-CN" sz="2800" kern="100" dirty="0" smtClean="0">
                <a:solidFill>
                  <a:srgbClr val="E36C0A"/>
                </a:solidFill>
                <a:latin typeface="Times New Roman"/>
                <a:ea typeface="华文细黑"/>
                <a:cs typeface="Courier New"/>
              </a:rPr>
              <a:t>Na</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SO</a:t>
            </a:r>
            <a:r>
              <a:rPr lang="en-US" altLang="zh-CN" sz="2800" kern="100" baseline="-25000" dirty="0" smtClean="0">
                <a:solidFill>
                  <a:srgbClr val="E36C0A"/>
                </a:solidFill>
                <a:latin typeface="Times New Roman"/>
                <a:ea typeface="华文细黑"/>
                <a:cs typeface="Courier New"/>
              </a:rPr>
              <a:t>2</a:t>
            </a:r>
            <a:r>
              <a:rPr lang="en-US" altLang="zh-CN" sz="2800" kern="100" spc="-80" dirty="0" smtClean="0">
                <a:solidFill>
                  <a:srgbClr val="E36C0A"/>
                </a:solidFill>
                <a:latin typeface="Times New Roman"/>
                <a:ea typeface="华文细黑"/>
                <a:cs typeface="Courier New"/>
              </a:rPr>
              <a:t>==</a:t>
            </a:r>
            <a:r>
              <a:rPr lang="en-US" altLang="zh-CN" sz="2800" kern="100" dirty="0" smtClean="0">
                <a:solidFill>
                  <a:srgbClr val="E36C0A"/>
                </a:solidFill>
                <a:latin typeface="Times New Roman"/>
                <a:ea typeface="华文细黑"/>
                <a:cs typeface="Courier New"/>
              </a:rPr>
              <a:t>=Na</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SO</a:t>
            </a:r>
            <a:r>
              <a:rPr lang="en-US" altLang="zh-CN" sz="2800" kern="100" baseline="-25000" dirty="0" smtClean="0">
                <a:solidFill>
                  <a:srgbClr val="E36C0A"/>
                </a:solidFill>
                <a:latin typeface="Times New Roman"/>
                <a:ea typeface="华文细黑"/>
                <a:cs typeface="Courier New"/>
              </a:rPr>
              <a:t>4</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21529804"/>
              </p:ext>
            </p:extLst>
          </p:nvPr>
        </p:nvGraphicFramePr>
        <p:xfrm>
          <a:off x="1838097" y="2763969"/>
          <a:ext cx="1220788" cy="923925"/>
        </p:xfrm>
        <a:graphic>
          <a:graphicData uri="http://schemas.openxmlformats.org/presentationml/2006/ole">
            <mc:AlternateContent xmlns:mc="http://schemas.openxmlformats.org/markup-compatibility/2006">
              <mc:Choice xmlns:v="urn:schemas-microsoft-com:vml" Requires="v">
                <p:oleObj spid="_x0000_s41361" name="文档" r:id="rId3" imgW="1220491" imgH="923793" progId="Word.Document.12">
                  <p:embed/>
                </p:oleObj>
              </mc:Choice>
              <mc:Fallback>
                <p:oleObj name="文档" r:id="rId3" imgW="1220491" imgH="923793" progId="Word.Document.12">
                  <p:embed/>
                  <p:pic>
                    <p:nvPicPr>
                      <p:cNvPr id="0" name=""/>
                      <p:cNvPicPr/>
                      <p:nvPr/>
                    </p:nvPicPr>
                    <p:blipFill>
                      <a:blip r:embed="rId4"/>
                      <a:stretch>
                        <a:fillRect/>
                      </a:stretch>
                    </p:blipFill>
                    <p:spPr>
                      <a:xfrm>
                        <a:off x="1838097" y="2763969"/>
                        <a:ext cx="1220788" cy="9239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738750746"/>
              </p:ext>
            </p:extLst>
          </p:nvPr>
        </p:nvGraphicFramePr>
        <p:xfrm>
          <a:off x="6149719" y="2794449"/>
          <a:ext cx="1219200" cy="914400"/>
        </p:xfrm>
        <a:graphic>
          <a:graphicData uri="http://schemas.openxmlformats.org/presentationml/2006/ole">
            <mc:AlternateContent xmlns:mc="http://schemas.openxmlformats.org/markup-compatibility/2006">
              <mc:Choice xmlns:v="urn:schemas-microsoft-com:vml" Requires="v">
                <p:oleObj spid="_x0000_s41362" name="文档" r:id="rId5" imgW="1220491" imgH="923793" progId="Word.Document.12">
                  <p:embed/>
                </p:oleObj>
              </mc:Choice>
              <mc:Fallback>
                <p:oleObj name="文档" r:id="rId5" imgW="1220491" imgH="923793" progId="Word.Document.12">
                  <p:embed/>
                  <p:pic>
                    <p:nvPicPr>
                      <p:cNvPr id="0" name=""/>
                      <p:cNvPicPr/>
                      <p:nvPr/>
                    </p:nvPicPr>
                    <p:blipFill>
                      <a:blip r:embed="rId6"/>
                      <a:stretch>
                        <a:fillRect/>
                      </a:stretch>
                    </p:blipFill>
                    <p:spPr>
                      <a:xfrm>
                        <a:off x="6149719" y="2794449"/>
                        <a:ext cx="1219200" cy="914400"/>
                      </a:xfrm>
                      <a:prstGeom prst="rect">
                        <a:avLst/>
                      </a:prstGeom>
                    </p:spPr>
                  </p:pic>
                </p:oleObj>
              </mc:Fallback>
            </mc:AlternateContent>
          </a:graphicData>
        </a:graphic>
      </p:graphicFrame>
      <p:sp>
        <p:nvSpPr>
          <p:cNvPr id="23" name="Rectangle 21">
            <a:hlinkClick r:id="rId7"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8"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9"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0"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1"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2"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3"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4"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5"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6"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7"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8"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9"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20"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Rectangle 21">
            <a:hlinkClick r:id="rId21"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38" name="Rectangle 21">
            <a:hlinkClick r:id="rId22"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16</a:t>
            </a:r>
          </a:p>
        </p:txBody>
      </p:sp>
    </p:spTree>
    <p:extLst>
      <p:ext uri="{BB962C8B-B14F-4D97-AF65-F5344CB8AC3E}">
        <p14:creationId xmlns:p14="http://schemas.microsoft.com/office/powerpoint/2010/main" val="323546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750"/>
                                        <p:tgtEl>
                                          <p:spTgt spid="4"/>
                                        </p:tgtEl>
                                      </p:cBhvr>
                                    </p:animEffect>
                                  </p:childTnLst>
                                </p:cTn>
                              </p:par>
                              <p:par>
                                <p:cTn id="15" presetID="3" presetClass="entr" presetSubtype="1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8339" y="693490"/>
            <a:ext cx="11120877" cy="361893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虽然分类的方法不同，但离子反应和氧化还原反应之间也存在着一定的关系，请用简单的图示方法表示二者之间的关系</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endParaRPr lang="en-US" altLang="zh-CN" sz="2800" kern="100" dirty="0">
              <a:latin typeface="Times New Roman"/>
              <a:ea typeface="华文细黑"/>
              <a:cs typeface="Times New Roman"/>
            </a:endParaRPr>
          </a:p>
          <a:p>
            <a:pPr algn="just">
              <a:lnSpc>
                <a:spcPts val="5500"/>
              </a:lnSpc>
              <a:spcAft>
                <a:spcPts val="0"/>
              </a:spcAft>
            </a:pPr>
            <a:endParaRPr lang="en-US" altLang="zh-CN" sz="2800" kern="100" dirty="0" smtClean="0">
              <a:solidFill>
                <a:srgbClr val="E36C0A"/>
              </a:solidFill>
              <a:latin typeface="Times New Roman"/>
              <a:ea typeface="华文细黑"/>
              <a:cs typeface="Courier New"/>
            </a:endParaRPr>
          </a:p>
          <a:p>
            <a:pPr algn="just">
              <a:lnSpc>
                <a:spcPts val="5500"/>
              </a:lnSpc>
              <a:spcAft>
                <a:spcPts val="0"/>
              </a:spcAft>
            </a:pPr>
            <a:r>
              <a:rPr lang="en-US" altLang="zh-CN" sz="2800" kern="100" dirty="0" smtClean="0">
                <a:solidFill>
                  <a:srgbClr val="E36C0A"/>
                </a:solidFill>
                <a:latin typeface="Times New Roman"/>
                <a:ea typeface="华文细黑"/>
                <a:cs typeface="Courier New"/>
              </a:rPr>
              <a:t>(</a:t>
            </a:r>
            <a:r>
              <a:rPr lang="zh-CN" altLang="zh-CN" sz="2800" kern="100" dirty="0">
                <a:solidFill>
                  <a:srgbClr val="E36C0A"/>
                </a:solidFill>
                <a:latin typeface="Times New Roman"/>
                <a:ea typeface="华文细黑"/>
                <a:cs typeface="Times New Roman"/>
              </a:rPr>
              <a:t>意思正确、能表示二者的交叉关系即可</a:t>
            </a:r>
            <a:r>
              <a:rPr lang="en-US" altLang="zh-CN" sz="2800" kern="100" dirty="0" smtClean="0">
                <a:solidFill>
                  <a:srgbClr val="E36C0A"/>
                </a:solidFill>
                <a:latin typeface="Times New Roman"/>
                <a:ea typeface="华文细黑"/>
                <a:cs typeface="Courier New"/>
              </a:rPr>
              <a:t>)</a:t>
            </a:r>
            <a:endParaRPr lang="zh-CN" altLang="zh-CN" sz="1050" kern="100" dirty="0">
              <a:latin typeface="宋体"/>
              <a:cs typeface="Courier New"/>
            </a:endParaRPr>
          </a:p>
        </p:txBody>
      </p:sp>
      <p:pic>
        <p:nvPicPr>
          <p:cNvPr id="41986" name="Picture 2" descr="\\李笑影\e\人教版化学\HX44B.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58702" y="2379004"/>
            <a:ext cx="4449156" cy="90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1">
            <a:hlinkClick r:id="rId3" action="ppaction://hlinksldjump"/>
          </p:cNvPr>
          <p:cNvSpPr>
            <a:spLocks noChangeArrowheads="1"/>
          </p:cNvSpPr>
          <p:nvPr/>
        </p:nvSpPr>
        <p:spPr bwMode="auto">
          <a:xfrm>
            <a:off x="405583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4" action="ppaction://hlinksldjump"/>
          </p:cNvPr>
          <p:cNvSpPr>
            <a:spLocks noChangeArrowheads="1"/>
          </p:cNvSpPr>
          <p:nvPr/>
        </p:nvSpPr>
        <p:spPr bwMode="auto">
          <a:xfrm>
            <a:off x="448582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5" action="ppaction://hlinksldjump"/>
          </p:cNvPr>
          <p:cNvSpPr>
            <a:spLocks noChangeArrowheads="1"/>
          </p:cNvSpPr>
          <p:nvPr/>
        </p:nvSpPr>
        <p:spPr bwMode="auto">
          <a:xfrm>
            <a:off x="491582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6" action="ppaction://hlinksldjump"/>
          </p:cNvPr>
          <p:cNvSpPr>
            <a:spLocks noChangeArrowheads="1"/>
          </p:cNvSpPr>
          <p:nvPr/>
        </p:nvSpPr>
        <p:spPr bwMode="auto">
          <a:xfrm>
            <a:off x="5345814"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7" action="ppaction://hlinksldjump"/>
          </p:cNvPr>
          <p:cNvSpPr>
            <a:spLocks noChangeArrowheads="1"/>
          </p:cNvSpPr>
          <p:nvPr/>
        </p:nvSpPr>
        <p:spPr bwMode="auto">
          <a:xfrm>
            <a:off x="5775808"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8" action="ppaction://hlinksldjump"/>
          </p:cNvPr>
          <p:cNvSpPr>
            <a:spLocks noChangeArrowheads="1"/>
          </p:cNvSpPr>
          <p:nvPr/>
        </p:nvSpPr>
        <p:spPr bwMode="auto">
          <a:xfrm>
            <a:off x="6205802"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9" action="ppaction://hlinksldjump"/>
          </p:cNvPr>
          <p:cNvSpPr>
            <a:spLocks noChangeArrowheads="1"/>
          </p:cNvSpPr>
          <p:nvPr/>
        </p:nvSpPr>
        <p:spPr bwMode="auto">
          <a:xfrm>
            <a:off x="6635796"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0" action="ppaction://hlinksldjump"/>
          </p:cNvPr>
          <p:cNvSpPr>
            <a:spLocks noChangeArrowheads="1"/>
          </p:cNvSpPr>
          <p:nvPr/>
        </p:nvSpPr>
        <p:spPr bwMode="auto">
          <a:xfrm>
            <a:off x="7065790"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1" action="ppaction://hlinksldjump"/>
          </p:cNvPr>
          <p:cNvSpPr>
            <a:spLocks noChangeArrowheads="1"/>
          </p:cNvSpPr>
          <p:nvPr/>
        </p:nvSpPr>
        <p:spPr bwMode="auto">
          <a:xfrm>
            <a:off x="7495784"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2" action="ppaction://hlinksldjump"/>
          </p:cNvPr>
          <p:cNvSpPr>
            <a:spLocks noChangeArrowheads="1"/>
          </p:cNvSpPr>
          <p:nvPr/>
        </p:nvSpPr>
        <p:spPr bwMode="auto">
          <a:xfrm>
            <a:off x="8004124"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3" action="ppaction://hlinksldjump"/>
          </p:cNvPr>
          <p:cNvSpPr>
            <a:spLocks noChangeArrowheads="1"/>
          </p:cNvSpPr>
          <p:nvPr/>
        </p:nvSpPr>
        <p:spPr bwMode="auto">
          <a:xfrm>
            <a:off x="8624654"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4" action="ppaction://hlinksldjump"/>
          </p:cNvPr>
          <p:cNvSpPr>
            <a:spLocks noChangeArrowheads="1"/>
          </p:cNvSpPr>
          <p:nvPr/>
        </p:nvSpPr>
        <p:spPr bwMode="auto">
          <a:xfrm>
            <a:off x="9214086"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5" action="ppaction://hlinksldjump"/>
          </p:cNvPr>
          <p:cNvSpPr>
            <a:spLocks noChangeArrowheads="1"/>
          </p:cNvSpPr>
          <p:nvPr/>
        </p:nvSpPr>
        <p:spPr bwMode="auto">
          <a:xfrm>
            <a:off x="9842907"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16" action="ppaction://hlinksldjump"/>
          </p:cNvPr>
          <p:cNvSpPr>
            <a:spLocks noChangeArrowheads="1"/>
          </p:cNvSpPr>
          <p:nvPr/>
        </p:nvSpPr>
        <p:spPr bwMode="auto">
          <a:xfrm>
            <a:off x="10413713"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Rectangle 21">
            <a:hlinkClick r:id="rId17" action="ppaction://hlinksldjump"/>
          </p:cNvPr>
          <p:cNvSpPr>
            <a:spLocks noChangeArrowheads="1"/>
          </p:cNvSpPr>
          <p:nvPr/>
        </p:nvSpPr>
        <p:spPr bwMode="auto">
          <a:xfrm>
            <a:off x="10959010"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15</a:t>
            </a:r>
          </a:p>
        </p:txBody>
      </p:sp>
      <p:sp>
        <p:nvSpPr>
          <p:cNvPr id="38" name="Rectangle 21">
            <a:hlinkClick r:id="rId18" action="ppaction://hlinksldjump"/>
          </p:cNvPr>
          <p:cNvSpPr>
            <a:spLocks noChangeArrowheads="1"/>
          </p:cNvSpPr>
          <p:nvPr/>
        </p:nvSpPr>
        <p:spPr bwMode="auto">
          <a:xfrm>
            <a:off x="11504301"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16</a:t>
            </a:r>
          </a:p>
        </p:txBody>
      </p:sp>
      <p:sp>
        <p:nvSpPr>
          <p:cNvPr id="39" name="矩形 3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0" name="圆角矩形 39">
            <a:hlinkClick r:id="rId19"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42" name="圆角矩形 41"/>
          <p:cNvSpPr/>
          <p:nvPr/>
        </p:nvSpPr>
        <p:spPr>
          <a:xfrm>
            <a:off x="10271670"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9862420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1986"/>
                                        </p:tgtEl>
                                        <p:attrNameLst>
                                          <p:attrName>style.visibility</p:attrName>
                                        </p:attrNameLst>
                                      </p:cBhvr>
                                      <p:to>
                                        <p:strVal val="visible"/>
                                      </p:to>
                                    </p:set>
                                    <p:animEffect transition="in" filter="blinds(horizontal)">
                                      <p:cBhvr>
                                        <p:cTn id="10" dur="500"/>
                                        <p:tgtEl>
                                          <p:spTgt spid="4198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1" end="1"/>
                                            </p:txEl>
                                          </p:spTgt>
                                        </p:tgtEl>
                                      </p:cBhvr>
                                    </p:animEffect>
                                    <p:set>
                                      <p:cBhvr>
                                        <p:cTn id="20" dur="1" fill="hold">
                                          <p:stCondLst>
                                            <p:cond delay="499"/>
                                          </p:stCondLst>
                                        </p:cTn>
                                        <p:tgtEl>
                                          <p:spTgt spid="3">
                                            <p:txEl>
                                              <p:pRg st="1" end="1"/>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3">
                                            <p:txEl>
                                              <p:pRg st="3" end="3"/>
                                            </p:txEl>
                                          </p:spTgt>
                                        </p:tgtEl>
                                      </p:cBhvr>
                                    </p:animEffect>
                                    <p:set>
                                      <p:cBhvr>
                                        <p:cTn id="23" dur="1" fill="hold">
                                          <p:stCondLst>
                                            <p:cond delay="499"/>
                                          </p:stCondLst>
                                        </p:cTn>
                                        <p:tgtEl>
                                          <p:spTgt spid="3">
                                            <p:txEl>
                                              <p:pRg st="3" end="3"/>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1986"/>
                                        </p:tgtEl>
                                      </p:cBhvr>
                                    </p:animEffect>
                                    <p:set>
                                      <p:cBhvr>
                                        <p:cTn id="26" dur="1" fill="hold">
                                          <p:stCondLst>
                                            <p:cond delay="499"/>
                                          </p:stCondLst>
                                        </p:cTn>
                                        <p:tgtEl>
                                          <p:spTgt spid="41986"/>
                                        </p:tgtEl>
                                        <p:attrNameLst>
                                          <p:attrName>style.visibility</p:attrName>
                                        </p:attrNameLst>
                                      </p:cBhvr>
                                      <p:to>
                                        <p:strVal val="hidden"/>
                                      </p:to>
                                    </p:set>
                                  </p:childTnLst>
                                </p:cTn>
                              </p:par>
                            </p:childTnLst>
                          </p:cTn>
                        </p:par>
                      </p:childTnLst>
                    </p:cTn>
                  </p:par>
                </p:childTnLst>
              </p:cTn>
              <p:nextCondLst>
                <p:cond evt="onClick" delay="0">
                  <p:tgtEl>
                    <p:spTgt spid="42"/>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4790</TotalTime>
  <Words>3740</Words>
  <Application>Microsoft Office PowerPoint</Application>
  <PresentationFormat>自定义</PresentationFormat>
  <Paragraphs>1250</Paragraphs>
  <Slides>94</Slides>
  <Notes>2</Notes>
  <HiddenSlides>10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94</vt:i4>
      </vt:variant>
    </vt:vector>
  </HeadingPairs>
  <TitlesOfParts>
    <vt:vector size="96"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1157</cp:revision>
  <dcterms:created xsi:type="dcterms:W3CDTF">2014-11-27T01:03:08Z</dcterms:created>
  <dcterms:modified xsi:type="dcterms:W3CDTF">2016-06-13T01:38:57Z</dcterms:modified>
</cp:coreProperties>
</file>